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309" r:id="rId5"/>
    <p:sldId id="262" r:id="rId6"/>
    <p:sldId id="286" r:id="rId7"/>
    <p:sldId id="265" r:id="rId8"/>
    <p:sldId id="264" r:id="rId9"/>
    <p:sldId id="287" r:id="rId10"/>
    <p:sldId id="331" r:id="rId11"/>
    <p:sldId id="332" r:id="rId12"/>
    <p:sldId id="335" r:id="rId13"/>
    <p:sldId id="333" r:id="rId14"/>
    <p:sldId id="334" r:id="rId15"/>
    <p:sldId id="336" r:id="rId16"/>
    <p:sldId id="337" r:id="rId1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F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ACAA8-EA6A-496E-94A2-285D5C3411E8}" v="6" dt="2024-01-11T16:31:39.52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7" y="30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Bilse" userId="e055984b-6d72-46df-9acb-71fe7136bc11" providerId="ADAL" clId="{6A4ACAA8-EA6A-496E-94A2-285D5C3411E8}"/>
    <pc:docChg chg="undo custSel addSld modSld">
      <pc:chgData name="Doug Bilse" userId="e055984b-6d72-46df-9acb-71fe7136bc11" providerId="ADAL" clId="{6A4ACAA8-EA6A-496E-94A2-285D5C3411E8}" dt="2024-01-11T16:32:57.313" v="115" actId="14100"/>
      <pc:docMkLst>
        <pc:docMk/>
      </pc:docMkLst>
      <pc:sldChg chg="addSp delSp modSp new mod">
        <pc:chgData name="Doug Bilse" userId="e055984b-6d72-46df-9acb-71fe7136bc11" providerId="ADAL" clId="{6A4ACAA8-EA6A-496E-94A2-285D5C3411E8}" dt="2024-01-11T16:32:57.313" v="115" actId="14100"/>
        <pc:sldMkLst>
          <pc:docMk/>
          <pc:sldMk cId="4197848168" sldId="336"/>
        </pc:sldMkLst>
        <pc:spChg chg="mod">
          <ac:chgData name="Doug Bilse" userId="e055984b-6d72-46df-9acb-71fe7136bc11" providerId="ADAL" clId="{6A4ACAA8-EA6A-496E-94A2-285D5C3411E8}" dt="2024-01-11T16:26:16.816" v="25" actId="207"/>
          <ac:spMkLst>
            <pc:docMk/>
            <pc:sldMk cId="4197848168" sldId="336"/>
            <ac:spMk id="2" creationId="{C9E34BD8-6330-BF03-296B-A8DDC512CB49}"/>
          </ac:spMkLst>
        </pc:spChg>
        <pc:spChg chg="add mod">
          <ac:chgData name="Doug Bilse" userId="e055984b-6d72-46df-9acb-71fe7136bc11" providerId="ADAL" clId="{6A4ACAA8-EA6A-496E-94A2-285D5C3411E8}" dt="2024-01-11T16:29:43.608" v="78" actId="207"/>
          <ac:spMkLst>
            <pc:docMk/>
            <pc:sldMk cId="4197848168" sldId="336"/>
            <ac:spMk id="11" creationId="{41A50481-CD99-446F-67F1-462F188CAD77}"/>
          </ac:spMkLst>
        </pc:spChg>
        <pc:spChg chg="add mod">
          <ac:chgData name="Doug Bilse" userId="e055984b-6d72-46df-9acb-71fe7136bc11" providerId="ADAL" clId="{6A4ACAA8-EA6A-496E-94A2-285D5C3411E8}" dt="2024-01-11T16:32:47.048" v="113" actId="1076"/>
          <ac:spMkLst>
            <pc:docMk/>
            <pc:sldMk cId="4197848168" sldId="336"/>
            <ac:spMk id="12" creationId="{5FC0BE8E-F0B1-1957-88C7-FD7EDA159D49}"/>
          </ac:spMkLst>
        </pc:spChg>
        <pc:picChg chg="add mod ord">
          <ac:chgData name="Doug Bilse" userId="e055984b-6d72-46df-9acb-71fe7136bc11" providerId="ADAL" clId="{6A4ACAA8-EA6A-496E-94A2-285D5C3411E8}" dt="2024-01-11T16:25:41.701" v="4" actId="167"/>
          <ac:picMkLst>
            <pc:docMk/>
            <pc:sldMk cId="4197848168" sldId="336"/>
            <ac:picMk id="4" creationId="{0FB3AC4A-0EB7-5046-8B73-0A6D786A8E0E}"/>
          </ac:picMkLst>
        </pc:picChg>
        <pc:inkChg chg="add del">
          <ac:chgData name="Doug Bilse" userId="e055984b-6d72-46df-9acb-71fe7136bc11" providerId="ADAL" clId="{6A4ACAA8-EA6A-496E-94A2-285D5C3411E8}" dt="2024-01-11T16:26:38.101" v="27" actId="9405"/>
          <ac:inkMkLst>
            <pc:docMk/>
            <pc:sldMk cId="4197848168" sldId="336"/>
            <ac:inkMk id="5" creationId="{1E124579-ABEC-4352-C5CD-18A053710FDD}"/>
          </ac:inkMkLst>
        </pc:inkChg>
        <pc:cxnChg chg="add mod">
          <ac:chgData name="Doug Bilse" userId="e055984b-6d72-46df-9acb-71fe7136bc11" providerId="ADAL" clId="{6A4ACAA8-EA6A-496E-94A2-285D5C3411E8}" dt="2024-01-11T16:27:19.285" v="54" actId="692"/>
          <ac:cxnSpMkLst>
            <pc:docMk/>
            <pc:sldMk cId="4197848168" sldId="336"/>
            <ac:cxnSpMk id="7" creationId="{A1446696-E379-084E-645E-F78E8794F01B}"/>
          </ac:cxnSpMkLst>
        </pc:cxnChg>
        <pc:cxnChg chg="add mod">
          <ac:chgData name="Doug Bilse" userId="e055984b-6d72-46df-9acb-71fe7136bc11" providerId="ADAL" clId="{6A4ACAA8-EA6A-496E-94A2-285D5C3411E8}" dt="2024-01-11T16:32:57.313" v="115" actId="14100"/>
          <ac:cxnSpMkLst>
            <pc:docMk/>
            <pc:sldMk cId="4197848168" sldId="336"/>
            <ac:cxnSpMk id="8" creationId="{7D1671DE-7324-4A28-1BD1-DB42068E3D9A}"/>
          </ac:cxnSpMkLst>
        </pc:cxnChg>
      </pc:sldChg>
      <pc:sldChg chg="addSp modSp add mod">
        <pc:chgData name="Doug Bilse" userId="e055984b-6d72-46df-9acb-71fe7136bc11" providerId="ADAL" clId="{6A4ACAA8-EA6A-496E-94A2-285D5C3411E8}" dt="2024-01-11T16:32:05.775" v="105" actId="14100"/>
        <pc:sldMkLst>
          <pc:docMk/>
          <pc:sldMk cId="2292017932" sldId="337"/>
        </pc:sldMkLst>
        <pc:spChg chg="add mod">
          <ac:chgData name="Doug Bilse" userId="e055984b-6d72-46df-9acb-71fe7136bc11" providerId="ADAL" clId="{6A4ACAA8-EA6A-496E-94A2-285D5C3411E8}" dt="2024-01-11T16:31:13.920" v="94" actId="1076"/>
          <ac:spMkLst>
            <pc:docMk/>
            <pc:sldMk cId="2292017932" sldId="337"/>
            <ac:spMk id="6" creationId="{EAFA77D1-B0BE-3F42-DC2B-6831CAC0B7F5}"/>
          </ac:spMkLst>
        </pc:spChg>
        <pc:spChg chg="add mod">
          <ac:chgData name="Doug Bilse" userId="e055984b-6d72-46df-9acb-71fe7136bc11" providerId="ADAL" clId="{6A4ACAA8-EA6A-496E-94A2-285D5C3411E8}" dt="2024-01-11T16:31:30.687" v="98" actId="1076"/>
          <ac:spMkLst>
            <pc:docMk/>
            <pc:sldMk cId="2292017932" sldId="337"/>
            <ac:spMk id="9" creationId="{27A65815-AE6E-9D6D-3FCD-3005C04C0B6D}"/>
          </ac:spMkLst>
        </pc:spChg>
        <pc:spChg chg="mod">
          <ac:chgData name="Doug Bilse" userId="e055984b-6d72-46df-9acb-71fe7136bc11" providerId="ADAL" clId="{6A4ACAA8-EA6A-496E-94A2-285D5C3411E8}" dt="2024-01-11T16:30:38.671" v="87" actId="1076"/>
          <ac:spMkLst>
            <pc:docMk/>
            <pc:sldMk cId="2292017932" sldId="337"/>
            <ac:spMk id="12" creationId="{5FC0BE8E-F0B1-1957-88C7-FD7EDA159D49}"/>
          </ac:spMkLst>
        </pc:spChg>
        <pc:spChg chg="add mod">
          <ac:chgData name="Doug Bilse" userId="e055984b-6d72-46df-9acb-71fe7136bc11" providerId="ADAL" clId="{6A4ACAA8-EA6A-496E-94A2-285D5C3411E8}" dt="2024-01-11T16:31:47.096" v="101" actId="688"/>
          <ac:spMkLst>
            <pc:docMk/>
            <pc:sldMk cId="2292017932" sldId="337"/>
            <ac:spMk id="13" creationId="{FFEFE7C3-8213-E2FB-E6EE-FFCC52132985}"/>
          </ac:spMkLst>
        </pc:spChg>
        <pc:picChg chg="mod">
          <ac:chgData name="Doug Bilse" userId="e055984b-6d72-46df-9acb-71fe7136bc11" providerId="ADAL" clId="{6A4ACAA8-EA6A-496E-94A2-285D5C3411E8}" dt="2024-01-11T16:31:55.233" v="103" actId="1076"/>
          <ac:picMkLst>
            <pc:docMk/>
            <pc:sldMk cId="2292017932" sldId="337"/>
            <ac:picMk id="4" creationId="{0FB3AC4A-0EB7-5046-8B73-0A6D786A8E0E}"/>
          </ac:picMkLst>
        </pc:picChg>
        <pc:cxnChg chg="mod">
          <ac:chgData name="Doug Bilse" userId="e055984b-6d72-46df-9acb-71fe7136bc11" providerId="ADAL" clId="{6A4ACAA8-EA6A-496E-94A2-285D5C3411E8}" dt="2024-01-11T16:30:30.254" v="85" actId="14100"/>
          <ac:cxnSpMkLst>
            <pc:docMk/>
            <pc:sldMk cId="2292017932" sldId="337"/>
            <ac:cxnSpMk id="8" creationId="{7D1671DE-7324-4A28-1BD1-DB42068E3D9A}"/>
          </ac:cxnSpMkLst>
        </pc:cxnChg>
        <pc:cxnChg chg="add mod">
          <ac:chgData name="Doug Bilse" userId="e055984b-6d72-46df-9acb-71fe7136bc11" providerId="ADAL" clId="{6A4ACAA8-EA6A-496E-94A2-285D5C3411E8}" dt="2024-01-11T16:32:05.775" v="105" actId="14100"/>
          <ac:cxnSpMkLst>
            <pc:docMk/>
            <pc:sldMk cId="2292017932" sldId="337"/>
            <ac:cxnSpMk id="10" creationId="{C0243E22-95F1-31DA-30DB-652C4DB73FC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3DE89BD-BEAD-4A8F-BEBB-3BD173AFE8A5}" type="datetimeFigureOut">
              <a:rPr lang="en-US" smtClean="0"/>
              <a:t>1/11/2024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AB2C5DF-89CF-4A1A-9DB5-46DC9F056CF0}" type="slidenum">
              <a:rPr lang="en-US" smtClean="0"/>
              <a:t>‹#›</a:t>
            </a:fld>
            <a:endParaRPr lang="en-US"/>
          </a:p>
        </p:txBody>
      </p:sp>
    </p:spTree>
    <p:extLst>
      <p:ext uri="{BB962C8B-B14F-4D97-AF65-F5344CB8AC3E}">
        <p14:creationId xmlns:p14="http://schemas.microsoft.com/office/powerpoint/2010/main" val="43424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rtl="0" fontAlgn="ctr">
              <a:spcBef>
                <a:spcPts val="0"/>
              </a:spcBef>
              <a:spcAft>
                <a:spcPts val="0"/>
              </a:spcAft>
              <a:buFont typeface="+mj-lt"/>
              <a:buAutoNum type="arabicPeriod"/>
            </a:pPr>
            <a:r>
              <a:rPr lang="en-US" sz="1200" b="0" i="0">
                <a:effectLst/>
                <a:latin typeface="Arial" panose="020B0604020202020204" pitchFamily="34" charset="0"/>
              </a:rPr>
              <a:t>I want to acknowledge the work of Traffic Operations and Design putting these together. It helps to see everything easily.</a:t>
            </a:r>
          </a:p>
          <a:p>
            <a:pPr marL="228600" indent="-228600" rtl="0" fontAlgn="ctr">
              <a:spcBef>
                <a:spcPts val="0"/>
              </a:spcBef>
              <a:spcAft>
                <a:spcPts val="0"/>
              </a:spcAft>
              <a:buFont typeface="+mj-lt"/>
              <a:buAutoNum type="arabicPeriod"/>
            </a:pPr>
            <a:r>
              <a:rPr lang="en-US" sz="1200" b="0" i="0">
                <a:effectLst/>
                <a:latin typeface="Arial" panose="020B0604020202020204" pitchFamily="34" charset="0"/>
              </a:rPr>
              <a:t>The first is the No Build configuration, which is a standard option for the majority of projects.</a:t>
            </a:r>
          </a:p>
          <a:p>
            <a:pPr marL="228600" indent="-228600" rtl="0" fontAlgn="ctr">
              <a:spcBef>
                <a:spcPts val="0"/>
              </a:spcBef>
              <a:spcAft>
                <a:spcPts val="0"/>
              </a:spcAft>
              <a:buFont typeface="+mj-lt"/>
              <a:buAutoNum type="arabicPeriod"/>
            </a:pPr>
            <a:r>
              <a:rPr lang="en-US" sz="1200" b="0" i="0">
                <a:effectLst/>
                <a:latin typeface="Arial" panose="020B0604020202020204" pitchFamily="34" charset="0"/>
              </a:rPr>
              <a:t>It would be good to use this to set us up for the actual configurations.</a:t>
            </a:r>
          </a:p>
          <a:p>
            <a:pPr marL="285750" marR="0" lvl="0" indent="-285750" algn="l" defTabSz="914400" rtl="0" eaLnBrk="1" fontAlgn="ctr" latinLnBrk="0" hangingPunct="1">
              <a:lnSpc>
                <a:spcPct val="100000"/>
              </a:lnSpc>
              <a:spcBef>
                <a:spcPts val="0"/>
              </a:spcBef>
              <a:spcAft>
                <a:spcPts val="0"/>
              </a:spcAft>
              <a:buClrTx/>
              <a:buSzTx/>
              <a:buFont typeface="+mj-lt"/>
              <a:buAutoNum type="arabicPeriod"/>
              <a:tabLst/>
              <a:defRPr/>
            </a:pPr>
            <a:r>
              <a:rPr lang="en-US" sz="1200" b="0" i="0">
                <a:effectLst/>
                <a:latin typeface="Arial" panose="020B0604020202020204" pitchFamily="34" charset="0"/>
              </a:rPr>
              <a:t>Legend: Existing Features in Blue</a:t>
            </a:r>
          </a:p>
          <a:p>
            <a:pPr marL="285750" lvl="0" indent="-285750" rtl="0" fontAlgn="ctr">
              <a:spcBef>
                <a:spcPts val="0"/>
              </a:spcBef>
              <a:spcAft>
                <a:spcPts val="0"/>
              </a:spcAft>
              <a:buFont typeface="+mj-lt"/>
              <a:buAutoNum type="arabicPeriod"/>
            </a:pPr>
            <a:r>
              <a:rPr lang="en-US" sz="1200" b="0" i="0">
                <a:effectLst/>
                <a:latin typeface="Arial" panose="020B0604020202020204" pitchFamily="34" charset="0"/>
              </a:rPr>
              <a:t>Orientation</a:t>
            </a:r>
          </a:p>
          <a:p>
            <a:pPr marL="285750" lvl="0" indent="-285750" rtl="0" fontAlgn="ctr">
              <a:spcBef>
                <a:spcPts val="0"/>
              </a:spcBef>
              <a:spcAft>
                <a:spcPts val="0"/>
              </a:spcAft>
              <a:buFont typeface="+mj-lt"/>
              <a:buAutoNum type="arabicPeriod"/>
            </a:pPr>
            <a:r>
              <a:rPr lang="en-US" sz="1200" b="0" i="0" err="1">
                <a:effectLst/>
                <a:latin typeface="Arial" panose="020B0604020202020204" pitchFamily="34" charset="0"/>
              </a:rPr>
              <a:t>Chualar</a:t>
            </a:r>
            <a:r>
              <a:rPr lang="en-US" sz="1200" b="0" i="0">
                <a:effectLst/>
                <a:latin typeface="Arial" panose="020B0604020202020204" pitchFamily="34" charset="0"/>
              </a:rPr>
              <a:t> and Abbott</a:t>
            </a:r>
          </a:p>
          <a:p>
            <a:pPr marL="285750" lvl="0" indent="-285750" rtl="0" fontAlgn="ctr">
              <a:spcBef>
                <a:spcPts val="0"/>
              </a:spcBef>
              <a:spcAft>
                <a:spcPts val="0"/>
              </a:spcAft>
              <a:buFont typeface="+mj-lt"/>
              <a:buAutoNum type="arabicPeriod"/>
            </a:pPr>
            <a:r>
              <a:rPr lang="en-US" sz="1200" b="0" i="0">
                <a:effectLst/>
                <a:latin typeface="Arial" panose="020B0604020202020204" pitchFamily="34" charset="0"/>
              </a:rPr>
              <a:t>What resurrected the project was the Traffic Safety Alliance’s concerns on the need for enhanced safety for the traveling public and agricultural trucks. </a:t>
            </a:r>
          </a:p>
          <a:p>
            <a:pPr marL="285750" lvl="0" indent="-285750" rtl="0" fontAlgn="ctr">
              <a:spcBef>
                <a:spcPts val="0"/>
              </a:spcBef>
              <a:spcAft>
                <a:spcPts val="0"/>
              </a:spcAft>
              <a:buFont typeface="+mj-lt"/>
              <a:buAutoNum type="arabicPeriod"/>
            </a:pPr>
            <a:r>
              <a:rPr lang="en-US" sz="1200" b="0" i="0">
                <a:effectLst/>
                <a:latin typeface="Arial" panose="020B0604020202020204" pitchFamily="34" charset="0"/>
              </a:rPr>
              <a:t>Slower moving trucks mixing with higher speed traffic at access openings and median openings was leading to collisions.  </a:t>
            </a:r>
          </a:p>
          <a:p>
            <a:pPr marL="742950" lvl="1" indent="-285750" rtl="0" fontAlgn="ctr">
              <a:spcBef>
                <a:spcPts val="0"/>
              </a:spcBef>
              <a:spcAft>
                <a:spcPts val="0"/>
              </a:spcAft>
              <a:buFont typeface="+mj-lt"/>
              <a:buAutoNum type="arabicPeriod"/>
            </a:pPr>
            <a:r>
              <a:rPr lang="en-US" sz="1200" b="0" i="0">
                <a:effectLst/>
                <a:latin typeface="Arial" panose="020B0604020202020204" pitchFamily="34" charset="0"/>
              </a:rPr>
              <a:t>6+ at grade access points on east side</a:t>
            </a:r>
          </a:p>
          <a:p>
            <a:pPr marL="742950" lvl="1" indent="-285750" rtl="0" fontAlgn="ctr">
              <a:spcBef>
                <a:spcPts val="0"/>
              </a:spcBef>
              <a:spcAft>
                <a:spcPts val="0"/>
              </a:spcAft>
              <a:buFont typeface="+mj-lt"/>
              <a:buAutoNum type="arabicPeriod"/>
            </a:pPr>
            <a:r>
              <a:rPr lang="en-US" sz="1200" b="0" i="0">
                <a:effectLst/>
                <a:latin typeface="Arial" panose="020B0604020202020204" pitchFamily="34" charset="0"/>
              </a:rPr>
              <a:t>6-7 at grade access points with railroad crossings on west side not shown yet</a:t>
            </a:r>
          </a:p>
          <a:p>
            <a:pPr marL="742950" lvl="1" indent="-285750" rtl="0" fontAlgn="ctr">
              <a:spcBef>
                <a:spcPts val="0"/>
              </a:spcBef>
              <a:spcAft>
                <a:spcPts val="0"/>
              </a:spcAft>
              <a:buFont typeface="+mj-lt"/>
              <a:buAutoNum type="arabicPeriod"/>
            </a:pPr>
            <a:r>
              <a:rPr lang="en-US" sz="1200" b="0" i="0">
                <a:effectLst/>
                <a:latin typeface="Arial" panose="020B0604020202020204" pitchFamily="34" charset="0"/>
              </a:rPr>
              <a:t>~11 median openings throughout project limit</a:t>
            </a:r>
          </a:p>
          <a:p>
            <a:pPr marL="285750" lvl="0" indent="-285750" rtl="0" fontAlgn="ctr">
              <a:spcBef>
                <a:spcPts val="0"/>
              </a:spcBef>
              <a:spcAft>
                <a:spcPts val="0"/>
              </a:spcAft>
              <a:buFont typeface="+mj-lt"/>
              <a:buAutoNum type="arabicPeriod"/>
            </a:pPr>
            <a:r>
              <a:rPr lang="en-US" sz="1200" b="0" i="0">
                <a:effectLst/>
                <a:latin typeface="Arial" panose="020B0604020202020204" pitchFamily="34" charset="0"/>
              </a:rPr>
              <a:t>One most direct solution is to close all at-grade access, close all median openings. That would eliminate all mixing of trucks accelerating and decelerating with general traffic and eliminate conflict points. </a:t>
            </a:r>
          </a:p>
          <a:p>
            <a:pPr marL="285750" lvl="0" indent="-285750" rtl="0" fontAlgn="ctr">
              <a:spcBef>
                <a:spcPts val="0"/>
              </a:spcBef>
              <a:spcAft>
                <a:spcPts val="0"/>
              </a:spcAft>
              <a:buFont typeface="+mj-lt"/>
              <a:buAutoNum type="arabicPeriod"/>
            </a:pPr>
            <a:r>
              <a:rPr lang="en-US" sz="1200" b="0" i="0">
                <a:effectLst/>
                <a:latin typeface="Arial" panose="020B0604020202020204" pitchFamily="34" charset="0"/>
              </a:rPr>
              <a:t>To mitigate the loss of access, we can provide frontage roads to connect all parallel communities.</a:t>
            </a:r>
          </a:p>
          <a:p>
            <a:pPr marL="285750" lvl="0" indent="-285750" rtl="0" fontAlgn="ctr">
              <a:spcBef>
                <a:spcPts val="0"/>
              </a:spcBef>
              <a:spcAft>
                <a:spcPts val="0"/>
              </a:spcAft>
              <a:buFont typeface="+mj-lt"/>
              <a:buAutoNum type="arabicPeriod"/>
            </a:pPr>
            <a:r>
              <a:rPr lang="en-US" sz="1200" b="0" i="0">
                <a:effectLst/>
                <a:latin typeface="Arial" panose="020B0604020202020204" pitchFamily="34" charset="0"/>
              </a:rPr>
              <a:t>Those frontage roads would connect to US 101 through Interchanges designed to handle that kind of volume.</a:t>
            </a:r>
          </a:p>
          <a:p>
            <a:pPr marL="285750" lvl="0" indent="-285750" rtl="0" fontAlgn="ctr">
              <a:spcBef>
                <a:spcPts val="0"/>
              </a:spcBef>
              <a:spcAft>
                <a:spcPts val="0"/>
              </a:spcAft>
              <a:buFont typeface="+mj-lt"/>
              <a:buAutoNum type="arabicPeriod"/>
            </a:pPr>
            <a:r>
              <a:rPr lang="en-US" sz="1200" b="0" i="0">
                <a:effectLst/>
                <a:latin typeface="Arial" panose="020B0604020202020204" pitchFamily="34" charset="0"/>
              </a:rPr>
              <a:t>These new Interchanges can also provide U-turn opportunities on US101. </a:t>
            </a:r>
          </a:p>
          <a:p>
            <a:pPr marL="285750" lvl="0" indent="-285750" rtl="0" fontAlgn="ctr">
              <a:spcBef>
                <a:spcPts val="0"/>
              </a:spcBef>
              <a:spcAft>
                <a:spcPts val="0"/>
              </a:spcAft>
              <a:buFont typeface="+mj-lt"/>
              <a:buAutoNum type="arabicPeriod"/>
            </a:pPr>
            <a:r>
              <a:rPr lang="en-US" sz="1200" b="0" i="0">
                <a:effectLst/>
                <a:latin typeface="Arial" panose="020B0604020202020204" pitchFamily="34" charset="0"/>
              </a:rPr>
              <a:t>We can provide all those features in the following Configuration.</a:t>
            </a:r>
          </a:p>
          <a:p>
            <a:endParaRPr lang="en-US" sz="1200"/>
          </a:p>
        </p:txBody>
      </p:sp>
      <p:sp>
        <p:nvSpPr>
          <p:cNvPr id="4" name="Slide Number Placeholder 3"/>
          <p:cNvSpPr>
            <a:spLocks noGrp="1"/>
          </p:cNvSpPr>
          <p:nvPr>
            <p:ph type="sldNum" sz="quarter" idx="5"/>
          </p:nvPr>
        </p:nvSpPr>
        <p:spPr/>
        <p:txBody>
          <a:bodyPr/>
          <a:lstStyle/>
          <a:p>
            <a:fld id="{0501957B-5949-4137-9D68-B80F51A496CC}" type="slidenum">
              <a:rPr lang="en-US" smtClean="0"/>
              <a:t>2</a:t>
            </a:fld>
            <a:endParaRPr lang="en-US"/>
          </a:p>
        </p:txBody>
      </p:sp>
    </p:spTree>
    <p:extLst>
      <p:ext uri="{BB962C8B-B14F-4D97-AF65-F5344CB8AC3E}">
        <p14:creationId xmlns:p14="http://schemas.microsoft.com/office/powerpoint/2010/main" val="148109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We’re starting with what we consider the Ultimate Configuration even though it is numbered last- number 4. And I will work backwards.</a:t>
            </a:r>
          </a:p>
          <a:p>
            <a:pPr marL="228600" indent="-228600">
              <a:buFont typeface="+mj-lt"/>
              <a:buAutoNum type="arabicPeriod"/>
            </a:pPr>
            <a:r>
              <a:rPr lang="en-US"/>
              <a:t>This is the Full Freeway Build. </a:t>
            </a:r>
          </a:p>
          <a:p>
            <a:pPr marL="228600" indent="-228600">
              <a:buFont typeface="+mj-lt"/>
              <a:buAutoNum type="arabicPeriod"/>
            </a:pPr>
            <a:r>
              <a:rPr lang="en-US"/>
              <a:t>You’ll notice that the Legend now includes yellow for Proposed Facilities.</a:t>
            </a:r>
          </a:p>
          <a:p>
            <a:pPr marL="228600" indent="-228600">
              <a:buFont typeface="+mj-lt"/>
              <a:buAutoNum type="arabicPeriod"/>
            </a:pPr>
            <a:r>
              <a:rPr lang="en-US"/>
              <a:t>Upgrade from Expressway to Freeway to eliminate at-grade intersections and median openings. This includes eliminating all railroad crossings. See icons. There are signalized and unsignalized crossing icons.</a:t>
            </a:r>
          </a:p>
          <a:p>
            <a:pPr marL="228600" indent="-228600">
              <a:buFont typeface="+mj-lt"/>
              <a:buAutoNum type="arabicPeriod"/>
            </a:pPr>
            <a:r>
              <a:rPr lang="en-US"/>
              <a:t>Build full frontage roads on both sides.</a:t>
            </a:r>
          </a:p>
          <a:p>
            <a:pPr marL="228600" indent="-228600">
              <a:buFont typeface="+mj-lt"/>
              <a:buAutoNum type="arabicPeriod"/>
            </a:pPr>
            <a:r>
              <a:rPr lang="en-US"/>
              <a:t>New Interchange to replace the ramps at Abbott.</a:t>
            </a:r>
          </a:p>
          <a:p>
            <a:pPr marL="228600" indent="-228600">
              <a:buFont typeface="+mj-lt"/>
              <a:buAutoNum type="arabicPeriod"/>
            </a:pPr>
            <a:r>
              <a:rPr lang="en-US"/>
              <a:t>New Interchange at </a:t>
            </a:r>
            <a:r>
              <a:rPr lang="en-US" err="1"/>
              <a:t>Chualar</a:t>
            </a:r>
            <a:r>
              <a:rPr lang="en-US"/>
              <a:t>.</a:t>
            </a:r>
          </a:p>
          <a:p>
            <a:pPr marL="228600" indent="-228600">
              <a:buFont typeface="+mj-lt"/>
              <a:buAutoNum type="arabicPeriod"/>
            </a:pPr>
            <a:r>
              <a:rPr lang="en-US"/>
              <a:t>These new interchange along with US 101 may need to be shifted east to make room for southbound ramps between the mainline and railroad tracks.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Railroad crossings will be limited to the Interchange areas.</a:t>
            </a:r>
          </a:p>
          <a:p>
            <a:pPr marL="228600" indent="-228600">
              <a:buFont typeface="+mj-lt"/>
              <a:buAutoNum type="arabicPeriod"/>
            </a:pPr>
            <a:r>
              <a:rPr lang="en-US"/>
              <a:t>Please note that the new interchanges are symbolically shown as diamond interchanges, but the configuration type has not been determined yet.</a:t>
            </a:r>
          </a:p>
          <a:p>
            <a:pPr marL="228600" indent="-228600">
              <a:buFont typeface="+mj-lt"/>
              <a:buAutoNum type="arabicPeriod"/>
            </a:pPr>
            <a:r>
              <a:rPr lang="en-US"/>
              <a:t>This is what could be done if there is no limitations of funds, can have all right of way, there is no community objection. </a:t>
            </a:r>
          </a:p>
          <a:p>
            <a:pPr marL="228600" indent="-228600">
              <a:buFont typeface="+mj-lt"/>
              <a:buAutoNum type="arabicPeriod"/>
            </a:pPr>
            <a:r>
              <a:rPr lang="en-US"/>
              <a:t>At this point, we anticipate that there could be challenges on all or a combination of funds, right of way, or community; therefore, we are considering other alternatives to help phase the project.</a:t>
            </a:r>
          </a:p>
          <a:p>
            <a:pPr marL="228600" indent="-228600">
              <a:buFont typeface="+mj-lt"/>
              <a:buAutoNum type="arabicPeriod"/>
            </a:pPr>
            <a:r>
              <a:rPr lang="en-US"/>
              <a:t>Next.</a:t>
            </a:r>
          </a:p>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0501957B-5949-4137-9D68-B80F51A496CC}" type="slidenum">
              <a:rPr lang="en-US" smtClean="0"/>
              <a:t>3</a:t>
            </a:fld>
            <a:endParaRPr lang="en-US"/>
          </a:p>
        </p:txBody>
      </p:sp>
    </p:spTree>
    <p:extLst>
      <p:ext uri="{BB962C8B-B14F-4D97-AF65-F5344CB8AC3E}">
        <p14:creationId xmlns:p14="http://schemas.microsoft.com/office/powerpoint/2010/main" val="227241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Configuration 3 is a step down from Full Freeway Build, and it is called an Intermediate Expressway Variation</a:t>
            </a:r>
          </a:p>
          <a:p>
            <a:pPr marL="228600" indent="-228600">
              <a:buFont typeface="+mj-lt"/>
              <a:buAutoNum type="arabicPeriod"/>
            </a:pPr>
            <a:r>
              <a:rPr lang="en-US"/>
              <a:t>Here are the similarities to Full Freeway Build</a:t>
            </a:r>
          </a:p>
          <a:p>
            <a:pPr marL="685800" lvl="1" indent="-228600">
              <a:buFont typeface="+mj-lt"/>
              <a:buAutoNum type="arabicPeriod"/>
            </a:pPr>
            <a:r>
              <a:rPr lang="en-US"/>
              <a:t>This will still Replace the Interchange at Abbott.</a:t>
            </a:r>
          </a:p>
          <a:p>
            <a:pPr marL="1143000" lvl="2" indent="-228600">
              <a:buFont typeface="+mj-lt"/>
              <a:buAutoNum type="arabicPeriod"/>
            </a:pPr>
            <a:r>
              <a:rPr lang="en-US"/>
              <a:t>Provide U-turn opportunities</a:t>
            </a:r>
          </a:p>
          <a:p>
            <a:pPr marL="1143000" lvl="2" indent="-228600">
              <a:buFont typeface="+mj-lt"/>
              <a:buAutoNum type="arabicPeriod"/>
            </a:pPr>
            <a:r>
              <a:rPr lang="en-US"/>
              <a:t>Provide access to Abbott Street and </a:t>
            </a:r>
            <a:r>
              <a:rPr lang="en-US" err="1"/>
              <a:t>Spreckles</a:t>
            </a:r>
            <a:r>
              <a:rPr lang="en-US"/>
              <a:t>.</a:t>
            </a:r>
          </a:p>
          <a:p>
            <a:pPr marL="1143000" lvl="2" indent="-228600">
              <a:buFont typeface="+mj-lt"/>
              <a:buAutoNum type="arabicPeriod"/>
            </a:pPr>
            <a:r>
              <a:rPr lang="en-US"/>
              <a:t>Provide access to Frontage road on East Side. Modest investment that can tap into the only existing frontage road in the project limit. </a:t>
            </a:r>
          </a:p>
          <a:p>
            <a:pPr marL="1600200" lvl="3" indent="-228600">
              <a:buFont typeface="+mj-lt"/>
              <a:buAutoNum type="arabicPeriod"/>
            </a:pPr>
            <a:r>
              <a:rPr lang="en-US"/>
              <a:t>We will have a frontage road connecting Spence Road and the New Abbott Interchange.</a:t>
            </a:r>
          </a:p>
          <a:p>
            <a:pPr marL="685800" lvl="1" indent="-228600">
              <a:buFont typeface="+mj-lt"/>
              <a:buAutoNum type="arabicPeriod"/>
            </a:pPr>
            <a:r>
              <a:rPr lang="en-US"/>
              <a:t>Still keep the New Interchange at </a:t>
            </a:r>
            <a:r>
              <a:rPr lang="en-US" err="1"/>
              <a:t>Chualar</a:t>
            </a:r>
            <a:r>
              <a:rPr lang="en-US"/>
              <a:t> to provide U-turn opportunities, Railroad crossing, minimize ROW impact to </a:t>
            </a:r>
            <a:r>
              <a:rPr lang="en-US" err="1"/>
              <a:t>Chualar</a:t>
            </a:r>
            <a:endParaRPr lang="en-US"/>
          </a:p>
          <a:p>
            <a:pPr marL="685800" lvl="1" indent="-228600">
              <a:buFont typeface="+mj-lt"/>
              <a:buAutoNum type="arabicPeriod"/>
            </a:pPr>
            <a:r>
              <a:rPr lang="en-US"/>
              <a:t>Still close all median openings to eliminate majority of higher risk conflict points.</a:t>
            </a:r>
          </a:p>
          <a:p>
            <a:pPr marL="228600" lvl="0" indent="-228600">
              <a:buFont typeface="+mj-lt"/>
              <a:buAutoNum type="arabicPeriod"/>
            </a:pPr>
            <a:r>
              <a:rPr lang="en-US"/>
              <a:t>Here are the differences from Full Freeway Build</a:t>
            </a:r>
          </a:p>
          <a:p>
            <a:pPr marL="685800" lvl="1" indent="-228600">
              <a:buFont typeface="+mj-lt"/>
              <a:buAutoNum type="arabicPeriod"/>
            </a:pPr>
            <a:r>
              <a:rPr lang="en-US"/>
              <a:t>At grade connections on the east side will remain at the connections shown on screen, like Esperanza and Spence, but they will be made right in and right out only. They won’t be able to cross the median. This will help maintain access without frontage roads.</a:t>
            </a:r>
          </a:p>
          <a:p>
            <a:pPr marL="685800" lvl="1" indent="-228600">
              <a:buFont typeface="+mj-lt"/>
              <a:buAutoNum type="arabicPeriod"/>
            </a:pPr>
            <a:r>
              <a:rPr lang="en-US"/>
              <a:t>On the west side, Signalized railroad crossings will stay and all unsignalized railroad crossings will close. </a:t>
            </a:r>
          </a:p>
          <a:p>
            <a:pPr marL="1143000" lvl="2" indent="-228600">
              <a:buFont typeface="+mj-lt"/>
              <a:buAutoNum type="arabicPeriod"/>
            </a:pPr>
            <a:r>
              <a:rPr lang="en-US"/>
              <a:t>By eliminating unsignalized railroad crossings, traffic will have to make use of the remaining signalized railroad crossings to get to where they use to be able to go. </a:t>
            </a:r>
          </a:p>
          <a:p>
            <a:pPr marL="1143000" lvl="2" indent="-228600">
              <a:buFont typeface="+mj-lt"/>
              <a:buAutoNum type="arabicPeriod"/>
            </a:pPr>
            <a:r>
              <a:rPr lang="en-US"/>
              <a:t>Notice that there are green arrows showing those movements, and the Legend now shows Green. </a:t>
            </a:r>
          </a:p>
          <a:p>
            <a:pPr marL="1143000" lvl="2" indent="-228600">
              <a:buFont typeface="+mj-lt"/>
              <a:buAutoNum type="arabicPeriod"/>
            </a:pPr>
            <a:r>
              <a:rPr lang="en-US"/>
              <a:t>The form of access in green can be in the form of frontage roads or private landowners granting some form of access easement to neighbors- similar to private residents sharing a long driveway. This will require cooperation between owners.</a:t>
            </a:r>
          </a:p>
          <a:p>
            <a:pPr marL="228600" lvl="0" indent="-228600">
              <a:buFont typeface="+mj-lt"/>
              <a:buAutoNum type="arabicPeriod"/>
            </a:pPr>
            <a:r>
              <a:rPr lang="en-US"/>
              <a:t>Let’s now look at Configuration 2.</a:t>
            </a:r>
          </a:p>
          <a:p>
            <a:pPr marL="1143000" lvl="2" indent="-228600">
              <a:buFont typeface="+mj-lt"/>
              <a:buAutoNum type="arabicPeriod"/>
            </a:pPr>
            <a:endParaRPr lang="en-US"/>
          </a:p>
          <a:p>
            <a:pPr marL="1143000" lvl="2"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0501957B-5949-4137-9D68-B80F51A496CC}" type="slidenum">
              <a:rPr lang="en-US" smtClean="0"/>
              <a:t>4</a:t>
            </a:fld>
            <a:endParaRPr lang="en-US"/>
          </a:p>
        </p:txBody>
      </p:sp>
    </p:spTree>
    <p:extLst>
      <p:ext uri="{BB962C8B-B14F-4D97-AF65-F5344CB8AC3E}">
        <p14:creationId xmlns:p14="http://schemas.microsoft.com/office/powerpoint/2010/main" val="394584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Configuration 2 is very similar to configuration 3, and the only difference would be that there would not be a new relocated interchange at </a:t>
            </a:r>
            <a:r>
              <a:rPr lang="en-US" err="1"/>
              <a:t>Chaular</a:t>
            </a:r>
            <a:r>
              <a:rPr lang="en-US"/>
              <a:t>. </a:t>
            </a:r>
          </a:p>
          <a:p>
            <a:pPr marL="228600" indent="-228600">
              <a:buFont typeface="+mj-lt"/>
              <a:buAutoNum type="arabicPeriod"/>
            </a:pPr>
            <a:r>
              <a:rPr lang="en-US"/>
              <a:t>We may find out from the locals that what they want is only to fix an operational deficiency at the interchange, and the solution could be a very low cost modification of intersection controls that is supported by a traffic study. </a:t>
            </a:r>
          </a:p>
          <a:p>
            <a:pPr marL="228600" indent="-228600">
              <a:buFont typeface="+mj-lt"/>
              <a:buAutoNum type="arabicPeriod"/>
            </a:pPr>
            <a:r>
              <a:rPr lang="en-US"/>
              <a:t>In that case, there would be significant savings. </a:t>
            </a:r>
          </a:p>
          <a:p>
            <a:pPr marL="228600" indent="-228600">
              <a:buFont typeface="+mj-lt"/>
              <a:buAutoNum type="arabicPeriod"/>
            </a:pPr>
            <a:r>
              <a:rPr lang="en-US"/>
              <a:t>We will still close median openings, keep most at-grade access on east side, eliminate unsignalized railroad crossings, and build frontage road to connect new interchange with Eckhardt Road.</a:t>
            </a:r>
          </a:p>
          <a:p>
            <a:pPr marL="228600" indent="-228600">
              <a:buFont typeface="+mj-lt"/>
              <a:buAutoNum type="arabicPeriod"/>
            </a:pPr>
            <a:r>
              <a:rPr lang="en-US"/>
              <a:t>This takes us to the last Configuration.</a:t>
            </a:r>
          </a:p>
        </p:txBody>
      </p:sp>
      <p:sp>
        <p:nvSpPr>
          <p:cNvPr id="4" name="Slide Number Placeholder 3"/>
          <p:cNvSpPr>
            <a:spLocks noGrp="1"/>
          </p:cNvSpPr>
          <p:nvPr>
            <p:ph type="sldNum" sz="quarter" idx="5"/>
          </p:nvPr>
        </p:nvSpPr>
        <p:spPr/>
        <p:txBody>
          <a:bodyPr/>
          <a:lstStyle/>
          <a:p>
            <a:fld id="{0501957B-5949-4137-9D68-B80F51A496CC}" type="slidenum">
              <a:rPr lang="en-US" smtClean="0"/>
              <a:t>5</a:t>
            </a:fld>
            <a:endParaRPr lang="en-US"/>
          </a:p>
        </p:txBody>
      </p:sp>
    </p:spTree>
    <p:extLst>
      <p:ext uri="{BB962C8B-B14F-4D97-AF65-F5344CB8AC3E}">
        <p14:creationId xmlns:p14="http://schemas.microsoft.com/office/powerpoint/2010/main" val="2355625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This is the Minimum Expressway Build</a:t>
            </a:r>
          </a:p>
          <a:p>
            <a:pPr marL="228600" indent="-228600">
              <a:buFont typeface="+mj-lt"/>
              <a:buAutoNum type="arabicPeriod"/>
            </a:pPr>
            <a:r>
              <a:rPr lang="en-US"/>
              <a:t>It is similar to Configuration 2- except there won’t be any frontage roads at all on east side.</a:t>
            </a:r>
          </a:p>
          <a:p>
            <a:pPr marL="228600" indent="-228600">
              <a:buFont typeface="+mj-lt"/>
              <a:buAutoNum type="arabicPeriod"/>
            </a:pPr>
            <a:r>
              <a:rPr lang="en-US"/>
              <a:t>West side: still close unsignalized railroad crossings. </a:t>
            </a:r>
          </a:p>
          <a:p>
            <a:pPr marL="228600" indent="-228600">
              <a:buFont typeface="+mj-lt"/>
              <a:buAutoNum type="arabicPeriod"/>
            </a:pPr>
            <a:r>
              <a:rPr lang="en-US"/>
              <a:t>Still close median openings, and construct Abbott Interchange</a:t>
            </a:r>
          </a:p>
          <a:p>
            <a:pPr marL="685800" lvl="1" indent="-228600">
              <a:buFont typeface="+mj-lt"/>
              <a:buAutoNum type="arabicPeriod"/>
            </a:pPr>
            <a:r>
              <a:rPr lang="en-US"/>
              <a:t>Provide a more standard interchange configuration.</a:t>
            </a:r>
          </a:p>
          <a:p>
            <a:pPr marL="685800" lvl="1" indent="-228600">
              <a:buFont typeface="+mj-lt"/>
              <a:buAutoNum type="arabicPeriod"/>
            </a:pPr>
            <a:r>
              <a:rPr lang="en-US"/>
              <a:t>Provide U-turn opportunities and overcrossing at Abbott.</a:t>
            </a:r>
          </a:p>
          <a:p>
            <a:pPr marL="685800" lvl="1" indent="-228600">
              <a:buFont typeface="+mj-lt"/>
              <a:buAutoNum type="arabicPeriod"/>
            </a:pPr>
            <a:r>
              <a:rPr lang="en-US"/>
              <a:t>Some community members said that if there is phasing, they will not accept any frontage roads without first having a new interchange at Abbott.</a:t>
            </a:r>
          </a:p>
        </p:txBody>
      </p:sp>
      <p:sp>
        <p:nvSpPr>
          <p:cNvPr id="4" name="Slide Number Placeholder 3"/>
          <p:cNvSpPr>
            <a:spLocks noGrp="1"/>
          </p:cNvSpPr>
          <p:nvPr>
            <p:ph type="sldNum" sz="quarter" idx="5"/>
          </p:nvPr>
        </p:nvSpPr>
        <p:spPr/>
        <p:txBody>
          <a:bodyPr/>
          <a:lstStyle/>
          <a:p>
            <a:fld id="{0501957B-5949-4137-9D68-B80F51A496CC}" type="slidenum">
              <a:rPr lang="en-US" smtClean="0"/>
              <a:t>6</a:t>
            </a:fld>
            <a:endParaRPr lang="en-US"/>
          </a:p>
        </p:txBody>
      </p:sp>
    </p:spTree>
    <p:extLst>
      <p:ext uri="{BB962C8B-B14F-4D97-AF65-F5344CB8AC3E}">
        <p14:creationId xmlns:p14="http://schemas.microsoft.com/office/powerpoint/2010/main" val="2411283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B353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12191998" cy="1392935"/>
          </a:xfrm>
          <a:prstGeom prst="rect">
            <a:avLst/>
          </a:prstGeom>
        </p:spPr>
      </p:pic>
      <p:pic>
        <p:nvPicPr>
          <p:cNvPr id="18" name="bg object 18"/>
          <p:cNvPicPr/>
          <p:nvPr/>
        </p:nvPicPr>
        <p:blipFill>
          <a:blip r:embed="rId3" cstate="print"/>
          <a:stretch>
            <a:fillRect/>
          </a:stretch>
        </p:blipFill>
        <p:spPr>
          <a:xfrm>
            <a:off x="0" y="2307335"/>
            <a:ext cx="12191998" cy="4113263"/>
          </a:xfrm>
          <a:prstGeom prst="rect">
            <a:avLst/>
          </a:prstGeom>
        </p:spPr>
      </p:pic>
      <p:sp>
        <p:nvSpPr>
          <p:cNvPr id="2" name="Holder 2"/>
          <p:cNvSpPr>
            <a:spLocks noGrp="1"/>
          </p:cNvSpPr>
          <p:nvPr>
            <p:ph type="ctrTitle"/>
          </p:nvPr>
        </p:nvSpPr>
        <p:spPr>
          <a:xfrm>
            <a:off x="916939" y="653129"/>
            <a:ext cx="10358120" cy="6965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4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B3533"/>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0" y="0"/>
            <a:ext cx="12191998" cy="1392935"/>
          </a:xfrm>
          <a:prstGeom prst="rect">
            <a:avLst/>
          </a:prstGeom>
        </p:spPr>
      </p:pic>
      <p:sp>
        <p:nvSpPr>
          <p:cNvPr id="2" name="Holder 2"/>
          <p:cNvSpPr>
            <a:spLocks noGrp="1"/>
          </p:cNvSpPr>
          <p:nvPr>
            <p:ph type="title"/>
          </p:nvPr>
        </p:nvSpPr>
        <p:spPr>
          <a:xfrm>
            <a:off x="634046" y="2278470"/>
            <a:ext cx="10909300" cy="696594"/>
          </a:xfrm>
          <a:prstGeom prst="rect">
            <a:avLst/>
          </a:prstGeom>
        </p:spPr>
        <p:txBody>
          <a:bodyPr wrap="square" lIns="0" tIns="0" rIns="0" bIns="0">
            <a:spAutoFit/>
          </a:bodyPr>
          <a:lstStyle>
            <a:lvl1pPr>
              <a:defRPr sz="4400" b="1" i="0">
                <a:solidFill>
                  <a:schemeClr val="bg1"/>
                </a:solidFill>
                <a:latin typeface="Calibri"/>
                <a:cs typeface="Calibri"/>
              </a:defRPr>
            </a:lvl1pPr>
          </a:lstStyle>
          <a:p>
            <a:endParaRPr/>
          </a:p>
        </p:txBody>
      </p:sp>
      <p:sp>
        <p:nvSpPr>
          <p:cNvPr id="3" name="Holder 3"/>
          <p:cNvSpPr>
            <a:spLocks noGrp="1"/>
          </p:cNvSpPr>
          <p:nvPr>
            <p:ph type="body" idx="1"/>
          </p:nvPr>
        </p:nvSpPr>
        <p:spPr>
          <a:xfrm>
            <a:off x="1969114" y="2949080"/>
            <a:ext cx="8236584" cy="2959735"/>
          </a:xfrm>
          <a:prstGeom prst="rect">
            <a:avLst/>
          </a:prstGeom>
        </p:spPr>
        <p:txBody>
          <a:bodyPr wrap="square" lIns="0" tIns="0" rIns="0" bIns="0">
            <a:spAutoFit/>
          </a:bodyPr>
          <a:lstStyle>
            <a:lvl1pPr>
              <a:defRPr sz="4400" b="1"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653129"/>
            <a:ext cx="11506200" cy="690574"/>
          </a:xfrm>
          <a:prstGeom prst="rect">
            <a:avLst/>
          </a:prstGeom>
        </p:spPr>
        <p:txBody>
          <a:bodyPr vert="horz" wrap="square" lIns="0" tIns="13335" rIns="0" bIns="0" rtlCol="0">
            <a:spAutoFit/>
          </a:bodyPr>
          <a:lstStyle/>
          <a:p>
            <a:pPr marL="12700">
              <a:lnSpc>
                <a:spcPct val="100000"/>
              </a:lnSpc>
              <a:spcBef>
                <a:spcPts val="105"/>
              </a:spcBef>
            </a:pPr>
            <a:r>
              <a:rPr lang="en-US" spc="495" dirty="0"/>
              <a:t>Agenda</a:t>
            </a:r>
            <a:endParaRPr lang="en-US" spc="229" dirty="0"/>
          </a:p>
        </p:txBody>
      </p:sp>
      <p:sp>
        <p:nvSpPr>
          <p:cNvPr id="3" name="object 3"/>
          <p:cNvSpPr txBox="1"/>
          <p:nvPr/>
        </p:nvSpPr>
        <p:spPr>
          <a:xfrm>
            <a:off x="669758" y="2267252"/>
            <a:ext cx="9906000" cy="2432717"/>
          </a:xfrm>
          <a:prstGeom prst="rect">
            <a:avLst/>
          </a:prstGeom>
        </p:spPr>
        <p:txBody>
          <a:bodyPr vert="horz" wrap="square" lIns="0" tIns="181610" rIns="0" bIns="0" rtlCol="0">
            <a:spAutoFit/>
          </a:bodyPr>
          <a:lstStyle/>
          <a:p>
            <a:pPr marL="527685" indent="-515620">
              <a:spcBef>
                <a:spcPts val="1430"/>
              </a:spcBef>
              <a:buClr>
                <a:srgbClr val="C72F23"/>
              </a:buClr>
              <a:buFontTx/>
              <a:buAutoNum type="arabicPeriod"/>
              <a:tabLst>
                <a:tab pos="527685" algn="l"/>
                <a:tab pos="528320" algn="l"/>
              </a:tabLst>
            </a:pPr>
            <a:r>
              <a:rPr lang="en-US" sz="2800" spc="200" dirty="0">
                <a:solidFill>
                  <a:srgbClr val="FFFFFF"/>
                </a:solidFill>
                <a:cs typeface="Calibri"/>
              </a:rPr>
              <a:t>Introductions</a:t>
            </a:r>
            <a:endParaRPr lang="en-US" sz="2800" dirty="0">
              <a:cs typeface="Calibri"/>
            </a:endParaRPr>
          </a:p>
          <a:p>
            <a:pPr marL="527685" indent="-515620">
              <a:lnSpc>
                <a:spcPct val="100000"/>
              </a:lnSpc>
              <a:spcBef>
                <a:spcPts val="1430"/>
              </a:spcBef>
              <a:buClr>
                <a:srgbClr val="C72F23"/>
              </a:buClr>
              <a:buAutoNum type="arabicPeriod"/>
              <a:tabLst>
                <a:tab pos="527685" algn="l"/>
                <a:tab pos="528320" algn="l"/>
              </a:tabLst>
            </a:pPr>
            <a:r>
              <a:rPr lang="en-US" sz="2800" spc="185" dirty="0">
                <a:solidFill>
                  <a:srgbClr val="FFFF00"/>
                </a:solidFill>
                <a:latin typeface="Calibri"/>
                <a:cs typeface="Calibri"/>
              </a:rPr>
              <a:t>Project Overview</a:t>
            </a:r>
          </a:p>
          <a:p>
            <a:pPr marL="527685" indent="-515620">
              <a:spcBef>
                <a:spcPts val="1430"/>
              </a:spcBef>
              <a:buClr>
                <a:srgbClr val="C72F23"/>
              </a:buClr>
              <a:buFontTx/>
              <a:buAutoNum type="arabicPeriod"/>
              <a:tabLst>
                <a:tab pos="527685" algn="l"/>
                <a:tab pos="528320" algn="l"/>
              </a:tabLst>
            </a:pPr>
            <a:r>
              <a:rPr lang="en-US" sz="2800" spc="245" dirty="0">
                <a:solidFill>
                  <a:srgbClr val="FFFFFF"/>
                </a:solidFill>
                <a:cs typeface="Calibri"/>
              </a:rPr>
              <a:t>Interchange to north of south of Abbott</a:t>
            </a:r>
            <a:endParaRPr lang="en-US" sz="2800" dirty="0">
              <a:cs typeface="Calibri"/>
            </a:endParaRPr>
          </a:p>
          <a:p>
            <a:pPr marL="527685" indent="-515620">
              <a:lnSpc>
                <a:spcPct val="100000"/>
              </a:lnSpc>
              <a:spcBef>
                <a:spcPts val="1335"/>
              </a:spcBef>
              <a:buClr>
                <a:srgbClr val="C72F23"/>
              </a:buClr>
              <a:buAutoNum type="arabicPeriod"/>
              <a:tabLst>
                <a:tab pos="527685" algn="l"/>
                <a:tab pos="528320" algn="l"/>
              </a:tabLst>
            </a:pPr>
            <a:r>
              <a:rPr lang="en-US" sz="2800" spc="170" dirty="0">
                <a:solidFill>
                  <a:srgbClr val="FFFFFF"/>
                </a:solidFill>
                <a:latin typeface="Calibri"/>
                <a:cs typeface="Calibri"/>
              </a:rPr>
              <a:t>West-side frontage road</a:t>
            </a:r>
          </a:p>
        </p:txBody>
      </p:sp>
      <p:pic>
        <p:nvPicPr>
          <p:cNvPr id="5" name="Picture 4">
            <a:extLst>
              <a:ext uri="{FF2B5EF4-FFF2-40B4-BE49-F238E27FC236}">
                <a16:creationId xmlns:a16="http://schemas.microsoft.com/office/drawing/2014/main" id="{FA3BA4CB-7BE7-0959-95AE-0AE933138AD5}"/>
              </a:ext>
            </a:extLst>
          </p:cNvPr>
          <p:cNvPicPr>
            <a:picLocks noChangeAspect="1"/>
          </p:cNvPicPr>
          <p:nvPr/>
        </p:nvPicPr>
        <p:blipFill>
          <a:blip r:embed="rId2"/>
          <a:stretch>
            <a:fillRect/>
          </a:stretch>
        </p:blipFill>
        <p:spPr>
          <a:xfrm>
            <a:off x="9144000" y="199004"/>
            <a:ext cx="2863516" cy="1614123"/>
          </a:xfrm>
          <a:prstGeom prst="rect">
            <a:avLst/>
          </a:prstGeom>
        </p:spPr>
      </p:pic>
      <p:pic>
        <p:nvPicPr>
          <p:cNvPr id="6" name="Picture 5">
            <a:extLst>
              <a:ext uri="{FF2B5EF4-FFF2-40B4-BE49-F238E27FC236}">
                <a16:creationId xmlns:a16="http://schemas.microsoft.com/office/drawing/2014/main" id="{26E94E54-7452-C3E6-5337-598C99689232}"/>
              </a:ext>
            </a:extLst>
          </p:cNvPr>
          <p:cNvPicPr>
            <a:picLocks noChangeAspect="1"/>
          </p:cNvPicPr>
          <p:nvPr/>
        </p:nvPicPr>
        <p:blipFill>
          <a:blip r:embed="rId3"/>
          <a:stretch>
            <a:fillRect/>
          </a:stretch>
        </p:blipFill>
        <p:spPr>
          <a:xfrm>
            <a:off x="0" y="192699"/>
            <a:ext cx="12192000" cy="6379291"/>
          </a:xfrm>
          <a:prstGeom prst="rect">
            <a:avLst/>
          </a:prstGeom>
        </p:spPr>
      </p:pic>
    </p:spTree>
    <p:extLst>
      <p:ext uri="{BB962C8B-B14F-4D97-AF65-F5344CB8AC3E}">
        <p14:creationId xmlns:p14="http://schemas.microsoft.com/office/powerpoint/2010/main" val="2141088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B3533"/>
          </a:solidFill>
        </p:spPr>
        <p:txBody>
          <a:bodyPr wrap="square" lIns="0" tIns="0" rIns="0" bIns="0" rtlCol="0"/>
          <a:lstStyle/>
          <a:p>
            <a:endParaRPr/>
          </a:p>
        </p:txBody>
      </p:sp>
      <p:pic>
        <p:nvPicPr>
          <p:cNvPr id="3" name="object 3"/>
          <p:cNvPicPr/>
          <p:nvPr/>
        </p:nvPicPr>
        <p:blipFill>
          <a:blip r:embed="rId2" cstate="print"/>
          <a:stretch>
            <a:fillRect/>
          </a:stretch>
        </p:blipFill>
        <p:spPr>
          <a:xfrm>
            <a:off x="-204187" y="-138012"/>
            <a:ext cx="12191998" cy="1392935"/>
          </a:xfrm>
          <a:prstGeom prst="rect">
            <a:avLst/>
          </a:prstGeom>
        </p:spPr>
      </p:pic>
      <p:sp>
        <p:nvSpPr>
          <p:cNvPr id="4" name="object 4"/>
          <p:cNvSpPr txBox="1">
            <a:spLocks noGrp="1"/>
          </p:cNvSpPr>
          <p:nvPr>
            <p:ph type="title"/>
          </p:nvPr>
        </p:nvSpPr>
        <p:spPr>
          <a:xfrm>
            <a:off x="204189" y="373901"/>
            <a:ext cx="10400418" cy="690574"/>
          </a:xfrm>
          <a:prstGeom prst="rect">
            <a:avLst/>
          </a:prstGeom>
        </p:spPr>
        <p:txBody>
          <a:bodyPr vert="horz" wrap="square" lIns="0" tIns="13335" rIns="0" bIns="0" rtlCol="0">
            <a:spAutoFit/>
          </a:bodyPr>
          <a:lstStyle/>
          <a:p>
            <a:pPr marL="12700">
              <a:lnSpc>
                <a:spcPct val="100000"/>
              </a:lnSpc>
              <a:spcBef>
                <a:spcPts val="105"/>
              </a:spcBef>
            </a:pPr>
            <a:r>
              <a:rPr lang="en-US" spc="225" dirty="0"/>
              <a:t>Concept at A4: South of Harris Rd.</a:t>
            </a:r>
            <a:endParaRPr spc="340" dirty="0"/>
          </a:p>
        </p:txBody>
      </p:sp>
      <p:pic>
        <p:nvPicPr>
          <p:cNvPr id="6" name="Picture 5">
            <a:extLst>
              <a:ext uri="{FF2B5EF4-FFF2-40B4-BE49-F238E27FC236}">
                <a16:creationId xmlns:a16="http://schemas.microsoft.com/office/drawing/2014/main" id="{DE68FF7A-15E4-5FC1-F081-A276E497D7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0600" y="1438376"/>
            <a:ext cx="8470796" cy="5419624"/>
          </a:xfrm>
          <a:prstGeom prst="rect">
            <a:avLst/>
          </a:prstGeom>
        </p:spPr>
      </p:pic>
    </p:spTree>
    <p:extLst>
      <p:ext uri="{BB962C8B-B14F-4D97-AF65-F5344CB8AC3E}">
        <p14:creationId xmlns:p14="http://schemas.microsoft.com/office/powerpoint/2010/main" val="666533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B3533"/>
          </a:solidFill>
        </p:spPr>
        <p:txBody>
          <a:bodyPr wrap="square" lIns="0" tIns="0" rIns="0" bIns="0" rtlCol="0"/>
          <a:lstStyle/>
          <a:p>
            <a:endParaRPr/>
          </a:p>
        </p:txBody>
      </p:sp>
      <p:pic>
        <p:nvPicPr>
          <p:cNvPr id="3" name="object 3"/>
          <p:cNvPicPr/>
          <p:nvPr/>
        </p:nvPicPr>
        <p:blipFill>
          <a:blip r:embed="rId2" cstate="print"/>
          <a:stretch>
            <a:fillRect/>
          </a:stretch>
        </p:blipFill>
        <p:spPr>
          <a:xfrm>
            <a:off x="-204187" y="-138012"/>
            <a:ext cx="12191998" cy="1392935"/>
          </a:xfrm>
          <a:prstGeom prst="rect">
            <a:avLst/>
          </a:prstGeom>
        </p:spPr>
      </p:pic>
      <p:sp>
        <p:nvSpPr>
          <p:cNvPr id="4" name="object 4"/>
          <p:cNvSpPr txBox="1">
            <a:spLocks noGrp="1"/>
          </p:cNvSpPr>
          <p:nvPr>
            <p:ph type="title"/>
          </p:nvPr>
        </p:nvSpPr>
        <p:spPr>
          <a:xfrm>
            <a:off x="204189" y="373901"/>
            <a:ext cx="10400418" cy="690574"/>
          </a:xfrm>
          <a:prstGeom prst="rect">
            <a:avLst/>
          </a:prstGeom>
        </p:spPr>
        <p:txBody>
          <a:bodyPr vert="horz" wrap="square" lIns="0" tIns="13335" rIns="0" bIns="0" rtlCol="0">
            <a:spAutoFit/>
          </a:bodyPr>
          <a:lstStyle/>
          <a:p>
            <a:pPr marL="12700">
              <a:lnSpc>
                <a:spcPct val="100000"/>
              </a:lnSpc>
              <a:spcBef>
                <a:spcPts val="105"/>
              </a:spcBef>
            </a:pPr>
            <a:r>
              <a:rPr lang="en-US" spc="225" dirty="0"/>
              <a:t>Concept at C2: North of Chualar</a:t>
            </a:r>
            <a:endParaRPr spc="340" dirty="0"/>
          </a:p>
        </p:txBody>
      </p:sp>
      <p:pic>
        <p:nvPicPr>
          <p:cNvPr id="6" name="Picture 5">
            <a:extLst>
              <a:ext uri="{FF2B5EF4-FFF2-40B4-BE49-F238E27FC236}">
                <a16:creationId xmlns:a16="http://schemas.microsoft.com/office/drawing/2014/main" id="{DE68FF7A-15E4-5FC1-F081-A276E497D7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0600" y="2015180"/>
            <a:ext cx="8470796" cy="4266015"/>
          </a:xfrm>
          <a:prstGeom prst="rect">
            <a:avLst/>
          </a:prstGeom>
        </p:spPr>
      </p:pic>
    </p:spTree>
    <p:extLst>
      <p:ext uri="{BB962C8B-B14F-4D97-AF65-F5344CB8AC3E}">
        <p14:creationId xmlns:p14="http://schemas.microsoft.com/office/powerpoint/2010/main" val="298754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3AC4A-0EB7-5046-8B73-0A6D786A8E0E}"/>
              </a:ext>
            </a:extLst>
          </p:cNvPr>
          <p:cNvPicPr>
            <a:picLocks noChangeAspect="1"/>
          </p:cNvPicPr>
          <p:nvPr/>
        </p:nvPicPr>
        <p:blipFill>
          <a:blip r:embed="rId2"/>
          <a:stretch>
            <a:fillRect/>
          </a:stretch>
        </p:blipFill>
        <p:spPr>
          <a:xfrm>
            <a:off x="58615" y="0"/>
            <a:ext cx="12133385" cy="6858000"/>
          </a:xfrm>
          <a:prstGeom prst="rect">
            <a:avLst/>
          </a:prstGeom>
        </p:spPr>
      </p:pic>
      <p:sp>
        <p:nvSpPr>
          <p:cNvPr id="2" name="Title 1">
            <a:extLst>
              <a:ext uri="{FF2B5EF4-FFF2-40B4-BE49-F238E27FC236}">
                <a16:creationId xmlns:a16="http://schemas.microsoft.com/office/drawing/2014/main" id="{C9E34BD8-6330-BF03-296B-A8DDC512CB49}"/>
              </a:ext>
            </a:extLst>
          </p:cNvPr>
          <p:cNvSpPr>
            <a:spLocks noGrp="1"/>
          </p:cNvSpPr>
          <p:nvPr>
            <p:ph type="title"/>
          </p:nvPr>
        </p:nvSpPr>
        <p:spPr>
          <a:xfrm>
            <a:off x="237004" y="184975"/>
            <a:ext cx="3264185" cy="1354217"/>
          </a:xfrm>
          <a:solidFill>
            <a:schemeClr val="bg1"/>
          </a:solidFill>
        </p:spPr>
        <p:txBody>
          <a:bodyPr/>
          <a:lstStyle/>
          <a:p>
            <a:r>
              <a:rPr lang="en-US" dirty="0">
                <a:solidFill>
                  <a:schemeClr val="tx1"/>
                </a:solidFill>
              </a:rPr>
              <a:t>Interim Solution</a:t>
            </a:r>
          </a:p>
        </p:txBody>
      </p:sp>
      <p:cxnSp>
        <p:nvCxnSpPr>
          <p:cNvPr id="7" name="Straight Connector 6">
            <a:extLst>
              <a:ext uri="{FF2B5EF4-FFF2-40B4-BE49-F238E27FC236}">
                <a16:creationId xmlns:a16="http://schemas.microsoft.com/office/drawing/2014/main" id="{A1446696-E379-084E-645E-F78E8794F01B}"/>
              </a:ext>
            </a:extLst>
          </p:cNvPr>
          <p:cNvCxnSpPr/>
          <p:nvPr/>
        </p:nvCxnSpPr>
        <p:spPr>
          <a:xfrm>
            <a:off x="8771021" y="1058779"/>
            <a:ext cx="300790" cy="38501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1671DE-7324-4A28-1BD1-DB42068E3D9A}"/>
              </a:ext>
            </a:extLst>
          </p:cNvPr>
          <p:cNvCxnSpPr>
            <a:cxnSpLocks/>
          </p:cNvCxnSpPr>
          <p:nvPr/>
        </p:nvCxnSpPr>
        <p:spPr>
          <a:xfrm>
            <a:off x="8548255" y="2428978"/>
            <a:ext cx="326028" cy="397348"/>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1A50481-CD99-446F-67F1-462F188CAD77}"/>
              </a:ext>
            </a:extLst>
          </p:cNvPr>
          <p:cNvSpPr txBox="1"/>
          <p:nvPr/>
        </p:nvSpPr>
        <p:spPr>
          <a:xfrm rot="13887773">
            <a:off x="8820727" y="948368"/>
            <a:ext cx="703460" cy="369332"/>
          </a:xfrm>
          <a:prstGeom prst="rect">
            <a:avLst/>
          </a:prstGeom>
          <a:solidFill>
            <a:schemeClr val="bg1">
              <a:lumMod val="50000"/>
            </a:schemeClr>
          </a:solidFill>
        </p:spPr>
        <p:txBody>
          <a:bodyPr wrap="square" rtlCol="0">
            <a:spAutoFit/>
          </a:bodyPr>
          <a:lstStyle/>
          <a:p>
            <a:r>
              <a:rPr lang="en-US" dirty="0">
                <a:solidFill>
                  <a:schemeClr val="bg1"/>
                </a:solidFill>
              </a:rPr>
              <a:t>STOP</a:t>
            </a:r>
          </a:p>
        </p:txBody>
      </p:sp>
      <p:sp>
        <p:nvSpPr>
          <p:cNvPr id="12" name="TextBox 11">
            <a:extLst>
              <a:ext uri="{FF2B5EF4-FFF2-40B4-BE49-F238E27FC236}">
                <a16:creationId xmlns:a16="http://schemas.microsoft.com/office/drawing/2014/main" id="{5FC0BE8E-F0B1-1957-88C7-FD7EDA159D49}"/>
              </a:ext>
            </a:extLst>
          </p:cNvPr>
          <p:cNvSpPr txBox="1"/>
          <p:nvPr/>
        </p:nvSpPr>
        <p:spPr>
          <a:xfrm rot="3054239">
            <a:off x="8049938" y="2503161"/>
            <a:ext cx="703460" cy="646331"/>
          </a:xfrm>
          <a:prstGeom prst="rect">
            <a:avLst/>
          </a:prstGeom>
          <a:solidFill>
            <a:schemeClr val="bg1">
              <a:lumMod val="50000"/>
            </a:schemeClr>
          </a:solidFill>
        </p:spPr>
        <p:txBody>
          <a:bodyPr wrap="square" rtlCol="0">
            <a:spAutoFit/>
          </a:bodyPr>
          <a:lstStyle/>
          <a:p>
            <a:r>
              <a:rPr lang="en-US" dirty="0">
                <a:solidFill>
                  <a:schemeClr val="bg1"/>
                </a:solidFill>
              </a:rPr>
              <a:t>STOP      </a:t>
            </a:r>
          </a:p>
          <a:p>
            <a:endParaRPr lang="en-US" dirty="0">
              <a:solidFill>
                <a:schemeClr val="bg1"/>
              </a:solidFill>
            </a:endParaRPr>
          </a:p>
        </p:txBody>
      </p:sp>
    </p:spTree>
    <p:extLst>
      <p:ext uri="{BB962C8B-B14F-4D97-AF65-F5344CB8AC3E}">
        <p14:creationId xmlns:p14="http://schemas.microsoft.com/office/powerpoint/2010/main" val="4197848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3AC4A-0EB7-5046-8B73-0A6D786A8E0E}"/>
              </a:ext>
            </a:extLst>
          </p:cNvPr>
          <p:cNvPicPr>
            <a:picLocks noChangeAspect="1"/>
          </p:cNvPicPr>
          <p:nvPr/>
        </p:nvPicPr>
        <p:blipFill>
          <a:blip r:embed="rId2"/>
          <a:stretch>
            <a:fillRect/>
          </a:stretch>
        </p:blipFill>
        <p:spPr>
          <a:xfrm>
            <a:off x="58615" y="0"/>
            <a:ext cx="12133385" cy="6858000"/>
          </a:xfrm>
          <a:prstGeom prst="rect">
            <a:avLst/>
          </a:prstGeom>
        </p:spPr>
      </p:pic>
      <p:sp>
        <p:nvSpPr>
          <p:cNvPr id="2" name="Title 1">
            <a:extLst>
              <a:ext uri="{FF2B5EF4-FFF2-40B4-BE49-F238E27FC236}">
                <a16:creationId xmlns:a16="http://schemas.microsoft.com/office/drawing/2014/main" id="{C9E34BD8-6330-BF03-296B-A8DDC512CB49}"/>
              </a:ext>
            </a:extLst>
          </p:cNvPr>
          <p:cNvSpPr>
            <a:spLocks noGrp="1"/>
          </p:cNvSpPr>
          <p:nvPr>
            <p:ph type="title"/>
          </p:nvPr>
        </p:nvSpPr>
        <p:spPr>
          <a:xfrm>
            <a:off x="237004" y="184975"/>
            <a:ext cx="3264185" cy="1354217"/>
          </a:xfrm>
          <a:solidFill>
            <a:schemeClr val="bg1"/>
          </a:solidFill>
        </p:spPr>
        <p:txBody>
          <a:bodyPr/>
          <a:lstStyle/>
          <a:p>
            <a:r>
              <a:rPr lang="en-US" dirty="0">
                <a:solidFill>
                  <a:schemeClr val="tx1"/>
                </a:solidFill>
              </a:rPr>
              <a:t>Interim Solution</a:t>
            </a:r>
          </a:p>
        </p:txBody>
      </p:sp>
      <p:cxnSp>
        <p:nvCxnSpPr>
          <p:cNvPr id="7" name="Straight Connector 6">
            <a:extLst>
              <a:ext uri="{FF2B5EF4-FFF2-40B4-BE49-F238E27FC236}">
                <a16:creationId xmlns:a16="http://schemas.microsoft.com/office/drawing/2014/main" id="{A1446696-E379-084E-645E-F78E8794F01B}"/>
              </a:ext>
            </a:extLst>
          </p:cNvPr>
          <p:cNvCxnSpPr/>
          <p:nvPr/>
        </p:nvCxnSpPr>
        <p:spPr>
          <a:xfrm>
            <a:off x="8771021" y="1058779"/>
            <a:ext cx="300790" cy="38501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1671DE-7324-4A28-1BD1-DB42068E3D9A}"/>
              </a:ext>
            </a:extLst>
          </p:cNvPr>
          <p:cNvCxnSpPr>
            <a:cxnSpLocks/>
          </p:cNvCxnSpPr>
          <p:nvPr/>
        </p:nvCxnSpPr>
        <p:spPr>
          <a:xfrm flipH="1">
            <a:off x="8059695" y="1443789"/>
            <a:ext cx="365127" cy="26032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1A50481-CD99-446F-67F1-462F188CAD77}"/>
              </a:ext>
            </a:extLst>
          </p:cNvPr>
          <p:cNvSpPr txBox="1"/>
          <p:nvPr/>
        </p:nvSpPr>
        <p:spPr>
          <a:xfrm rot="13887773">
            <a:off x="8820727" y="948368"/>
            <a:ext cx="703460" cy="369332"/>
          </a:xfrm>
          <a:prstGeom prst="rect">
            <a:avLst/>
          </a:prstGeom>
          <a:solidFill>
            <a:schemeClr val="bg1">
              <a:lumMod val="50000"/>
            </a:schemeClr>
          </a:solidFill>
        </p:spPr>
        <p:txBody>
          <a:bodyPr wrap="square" rtlCol="0">
            <a:spAutoFit/>
          </a:bodyPr>
          <a:lstStyle/>
          <a:p>
            <a:r>
              <a:rPr lang="en-US" dirty="0">
                <a:solidFill>
                  <a:schemeClr val="bg1"/>
                </a:solidFill>
              </a:rPr>
              <a:t>STOP</a:t>
            </a:r>
          </a:p>
        </p:txBody>
      </p:sp>
      <p:sp>
        <p:nvSpPr>
          <p:cNvPr id="12" name="TextBox 11">
            <a:extLst>
              <a:ext uri="{FF2B5EF4-FFF2-40B4-BE49-F238E27FC236}">
                <a16:creationId xmlns:a16="http://schemas.microsoft.com/office/drawing/2014/main" id="{5FC0BE8E-F0B1-1957-88C7-FD7EDA159D49}"/>
              </a:ext>
            </a:extLst>
          </p:cNvPr>
          <p:cNvSpPr txBox="1"/>
          <p:nvPr/>
        </p:nvSpPr>
        <p:spPr>
          <a:xfrm rot="8718982">
            <a:off x="7678779" y="1167441"/>
            <a:ext cx="703460" cy="369332"/>
          </a:xfrm>
          <a:prstGeom prst="rect">
            <a:avLst/>
          </a:prstGeom>
          <a:solidFill>
            <a:schemeClr val="bg1">
              <a:lumMod val="50000"/>
            </a:schemeClr>
          </a:solidFill>
        </p:spPr>
        <p:txBody>
          <a:bodyPr wrap="square" rtlCol="0">
            <a:spAutoFit/>
          </a:bodyPr>
          <a:lstStyle/>
          <a:p>
            <a:r>
              <a:rPr lang="en-US" dirty="0">
                <a:solidFill>
                  <a:schemeClr val="bg1"/>
                </a:solidFill>
              </a:rPr>
              <a:t>STOP</a:t>
            </a:r>
          </a:p>
        </p:txBody>
      </p:sp>
      <p:sp>
        <p:nvSpPr>
          <p:cNvPr id="6" name="TextBox 5">
            <a:extLst>
              <a:ext uri="{FF2B5EF4-FFF2-40B4-BE49-F238E27FC236}">
                <a16:creationId xmlns:a16="http://schemas.microsoft.com/office/drawing/2014/main" id="{EAFA77D1-B0BE-3F42-DC2B-6831CAC0B7F5}"/>
              </a:ext>
            </a:extLst>
          </p:cNvPr>
          <p:cNvSpPr txBox="1"/>
          <p:nvPr/>
        </p:nvSpPr>
        <p:spPr>
          <a:xfrm rot="8718982">
            <a:off x="7899622" y="2519547"/>
            <a:ext cx="685269" cy="369332"/>
          </a:xfrm>
          <a:prstGeom prst="rect">
            <a:avLst/>
          </a:prstGeom>
          <a:solidFill>
            <a:schemeClr val="bg1">
              <a:lumMod val="50000"/>
            </a:schemeClr>
          </a:solidFill>
        </p:spPr>
        <p:txBody>
          <a:bodyPr wrap="square" rtlCol="0">
            <a:spAutoFit/>
          </a:bodyPr>
          <a:lstStyle/>
          <a:p>
            <a:endParaRPr lang="en-US" dirty="0">
              <a:solidFill>
                <a:schemeClr val="bg1"/>
              </a:solidFill>
            </a:endParaRPr>
          </a:p>
        </p:txBody>
      </p:sp>
      <p:sp>
        <p:nvSpPr>
          <p:cNvPr id="9" name="TextBox 8">
            <a:extLst>
              <a:ext uri="{FF2B5EF4-FFF2-40B4-BE49-F238E27FC236}">
                <a16:creationId xmlns:a16="http://schemas.microsoft.com/office/drawing/2014/main" id="{27A65815-AE6E-9D6D-3FCD-3005C04C0B6D}"/>
              </a:ext>
            </a:extLst>
          </p:cNvPr>
          <p:cNvSpPr txBox="1"/>
          <p:nvPr/>
        </p:nvSpPr>
        <p:spPr>
          <a:xfrm rot="13864522">
            <a:off x="8428386" y="2357191"/>
            <a:ext cx="685269" cy="369332"/>
          </a:xfrm>
          <a:prstGeom prst="rect">
            <a:avLst/>
          </a:prstGeom>
          <a:solidFill>
            <a:schemeClr val="bg1">
              <a:lumMod val="50000"/>
            </a:schemeClr>
          </a:solidFill>
        </p:spPr>
        <p:txBody>
          <a:bodyPr wrap="square" rtlCol="0">
            <a:spAutoFit/>
          </a:bodyPr>
          <a:lstStyle/>
          <a:p>
            <a:endParaRPr lang="en-US" dirty="0">
              <a:solidFill>
                <a:schemeClr val="bg1"/>
              </a:solidFill>
            </a:endParaRPr>
          </a:p>
        </p:txBody>
      </p:sp>
      <p:cxnSp>
        <p:nvCxnSpPr>
          <p:cNvPr id="10" name="Straight Connector 9">
            <a:extLst>
              <a:ext uri="{FF2B5EF4-FFF2-40B4-BE49-F238E27FC236}">
                <a16:creationId xmlns:a16="http://schemas.microsoft.com/office/drawing/2014/main" id="{C0243E22-95F1-31DA-30DB-652C4DB73FCA}"/>
              </a:ext>
            </a:extLst>
          </p:cNvPr>
          <p:cNvCxnSpPr>
            <a:cxnSpLocks/>
          </p:cNvCxnSpPr>
          <p:nvPr/>
        </p:nvCxnSpPr>
        <p:spPr>
          <a:xfrm flipV="1">
            <a:off x="9172457" y="2357386"/>
            <a:ext cx="458377" cy="341651"/>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EFE7C3-8213-E2FB-E6EE-FFCC52132985}"/>
              </a:ext>
            </a:extLst>
          </p:cNvPr>
          <p:cNvSpPr txBox="1"/>
          <p:nvPr/>
        </p:nvSpPr>
        <p:spPr>
          <a:xfrm rot="19518982">
            <a:off x="9172546" y="2514371"/>
            <a:ext cx="703460" cy="369332"/>
          </a:xfrm>
          <a:prstGeom prst="rect">
            <a:avLst/>
          </a:prstGeom>
          <a:solidFill>
            <a:schemeClr val="bg1">
              <a:lumMod val="50000"/>
            </a:schemeClr>
          </a:solidFill>
        </p:spPr>
        <p:txBody>
          <a:bodyPr wrap="square" rtlCol="0">
            <a:spAutoFit/>
          </a:bodyPr>
          <a:lstStyle/>
          <a:p>
            <a:r>
              <a:rPr lang="en-US" dirty="0">
                <a:solidFill>
                  <a:schemeClr val="bg1"/>
                </a:solidFill>
              </a:rPr>
              <a:t>STOP</a:t>
            </a:r>
          </a:p>
        </p:txBody>
      </p:sp>
    </p:spTree>
    <p:extLst>
      <p:ext uri="{BB962C8B-B14F-4D97-AF65-F5344CB8AC3E}">
        <p14:creationId xmlns:p14="http://schemas.microsoft.com/office/powerpoint/2010/main" val="2292017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09AC6D-2334-CFED-FCCB-762A7BD566AF}"/>
              </a:ext>
            </a:extLst>
          </p:cNvPr>
          <p:cNvPicPr>
            <a:picLocks noChangeAspect="1"/>
          </p:cNvPicPr>
          <p:nvPr/>
        </p:nvPicPr>
        <p:blipFill>
          <a:blip r:embed="rId3"/>
          <a:stretch>
            <a:fillRect/>
          </a:stretch>
        </p:blipFill>
        <p:spPr>
          <a:xfrm>
            <a:off x="127348" y="1868651"/>
            <a:ext cx="11937304" cy="3896986"/>
          </a:xfrm>
          <a:prstGeom prst="rect">
            <a:avLst/>
          </a:prstGeom>
        </p:spPr>
      </p:pic>
      <p:sp>
        <p:nvSpPr>
          <p:cNvPr id="2" name="Title 1">
            <a:extLst>
              <a:ext uri="{FF2B5EF4-FFF2-40B4-BE49-F238E27FC236}">
                <a16:creationId xmlns:a16="http://schemas.microsoft.com/office/drawing/2014/main" id="{1AAAFB7F-401A-B7D8-451C-AB396B4D37C8}"/>
              </a:ext>
            </a:extLst>
          </p:cNvPr>
          <p:cNvSpPr>
            <a:spLocks noGrp="1"/>
          </p:cNvSpPr>
          <p:nvPr>
            <p:ph type="title"/>
          </p:nvPr>
        </p:nvSpPr>
        <p:spPr>
          <a:xfrm>
            <a:off x="838200" y="365125"/>
            <a:ext cx="7542320" cy="1325563"/>
          </a:xfrm>
        </p:spPr>
        <p:txBody>
          <a:bodyPr/>
          <a:lstStyle/>
          <a:p>
            <a:r>
              <a:rPr lang="en-US" b="1"/>
              <a:t>Configuration: No Build </a:t>
            </a:r>
          </a:p>
        </p:txBody>
      </p:sp>
      <p:sp>
        <p:nvSpPr>
          <p:cNvPr id="4" name="Rectangle 3">
            <a:extLst>
              <a:ext uri="{FF2B5EF4-FFF2-40B4-BE49-F238E27FC236}">
                <a16:creationId xmlns:a16="http://schemas.microsoft.com/office/drawing/2014/main" id="{2149C6CC-A2B1-03FF-291C-35D6084DB0EA}"/>
              </a:ext>
            </a:extLst>
          </p:cNvPr>
          <p:cNvSpPr/>
          <p:nvPr/>
        </p:nvSpPr>
        <p:spPr>
          <a:xfrm>
            <a:off x="4343400" y="5943600"/>
            <a:ext cx="2209800" cy="69532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u="sng">
                <a:solidFill>
                  <a:schemeClr val="tx1"/>
                </a:solidFill>
              </a:rPr>
              <a:t>Legend</a:t>
            </a:r>
            <a:endParaRPr lang="en-US">
              <a:solidFill>
                <a:schemeClr val="tx1"/>
              </a:solidFill>
            </a:endParaRPr>
          </a:p>
          <a:p>
            <a:pPr algn="r"/>
            <a:r>
              <a:rPr lang="en-US">
                <a:solidFill>
                  <a:schemeClr val="accent1"/>
                </a:solidFill>
                <a:effectLst>
                  <a:outerShdw blurRad="38100" dist="38100" dir="2700000" algn="tl">
                    <a:srgbClr val="000000">
                      <a:alpha val="43137"/>
                    </a:srgbClr>
                  </a:outerShdw>
                </a:effectLst>
              </a:rPr>
              <a:t>Existing Facilities</a:t>
            </a:r>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581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8DB5FEC8-A1FC-6DD8-EBED-3B9CCD01B9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531177"/>
            <a:ext cx="12192000" cy="4122861"/>
          </a:xfrm>
          <a:prstGeom prst="rect">
            <a:avLst/>
          </a:prstGeom>
        </p:spPr>
      </p:pic>
      <p:sp>
        <p:nvSpPr>
          <p:cNvPr id="2" name="Title 1">
            <a:extLst>
              <a:ext uri="{FF2B5EF4-FFF2-40B4-BE49-F238E27FC236}">
                <a16:creationId xmlns:a16="http://schemas.microsoft.com/office/drawing/2014/main" id="{1AAAFB7F-401A-B7D8-451C-AB396B4D37C8}"/>
              </a:ext>
            </a:extLst>
          </p:cNvPr>
          <p:cNvSpPr>
            <a:spLocks noGrp="1"/>
          </p:cNvSpPr>
          <p:nvPr>
            <p:ph type="title"/>
          </p:nvPr>
        </p:nvSpPr>
        <p:spPr>
          <a:xfrm>
            <a:off x="584566" y="140912"/>
            <a:ext cx="10909300" cy="696594"/>
          </a:xfrm>
        </p:spPr>
        <p:txBody>
          <a:bodyPr/>
          <a:lstStyle/>
          <a:p>
            <a:r>
              <a:rPr lang="en-US" b="1"/>
              <a:t>Configuration 4 – Full Freeway Build</a:t>
            </a:r>
          </a:p>
        </p:txBody>
      </p:sp>
      <p:sp>
        <p:nvSpPr>
          <p:cNvPr id="3" name="Content Placeholder 2">
            <a:extLst>
              <a:ext uri="{FF2B5EF4-FFF2-40B4-BE49-F238E27FC236}">
                <a16:creationId xmlns:a16="http://schemas.microsoft.com/office/drawing/2014/main" id="{1D422468-E016-EA86-6A4E-A48D34AD476C}"/>
              </a:ext>
            </a:extLst>
          </p:cNvPr>
          <p:cNvSpPr>
            <a:spLocks noGrp="1"/>
          </p:cNvSpPr>
          <p:nvPr>
            <p:ph idx="1"/>
          </p:nvPr>
        </p:nvSpPr>
        <p:spPr>
          <a:xfrm>
            <a:off x="588060" y="909979"/>
            <a:ext cx="9089340" cy="1512588"/>
          </a:xfrm>
        </p:spPr>
        <p:txBody>
          <a:bodyPr>
            <a:normAutofit fontScale="55000" lnSpcReduction="20000"/>
          </a:bodyPr>
          <a:lstStyle/>
          <a:p>
            <a:pPr marL="571500" indent="-571500">
              <a:buFont typeface="Arial" panose="020B0604020202020204" pitchFamily="34" charset="0"/>
              <a:buChar char="•"/>
            </a:pPr>
            <a:r>
              <a:rPr lang="en-US"/>
              <a:t>Close all at-grade access points and median openings.</a:t>
            </a:r>
          </a:p>
          <a:p>
            <a:pPr marL="571500" indent="-571500">
              <a:buFont typeface="Arial" panose="020B0604020202020204" pitchFamily="34" charset="0"/>
              <a:buChar char="•"/>
            </a:pPr>
            <a:r>
              <a:rPr lang="en-US"/>
              <a:t>Replace interchange at Abbott/Spreckels. </a:t>
            </a:r>
          </a:p>
          <a:p>
            <a:pPr marL="571500" indent="-571500">
              <a:buFont typeface="Arial" panose="020B0604020202020204" pitchFamily="34" charset="0"/>
              <a:buChar char="•"/>
            </a:pPr>
            <a:r>
              <a:rPr lang="en-US"/>
              <a:t>Relocate interchange for Chualar.</a:t>
            </a:r>
          </a:p>
          <a:p>
            <a:pPr marL="571500" indent="-571500">
              <a:buFont typeface="Arial" panose="020B0604020202020204" pitchFamily="34" charset="0"/>
              <a:buChar char="•"/>
            </a:pPr>
            <a:r>
              <a:rPr lang="en-US"/>
              <a:t>Frontage road on both sides connect Abbott and Chualar Interchanges.</a:t>
            </a:r>
          </a:p>
        </p:txBody>
      </p:sp>
      <p:sp>
        <p:nvSpPr>
          <p:cNvPr id="4" name="Rectangle 3">
            <a:extLst>
              <a:ext uri="{FF2B5EF4-FFF2-40B4-BE49-F238E27FC236}">
                <a16:creationId xmlns:a16="http://schemas.microsoft.com/office/drawing/2014/main" id="{CD7AC3BF-5B4D-B265-A038-66C50B7AC05E}"/>
              </a:ext>
            </a:extLst>
          </p:cNvPr>
          <p:cNvSpPr/>
          <p:nvPr/>
        </p:nvSpPr>
        <p:spPr>
          <a:xfrm>
            <a:off x="9677400" y="5334000"/>
            <a:ext cx="2284520" cy="10467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u="sng">
                <a:solidFill>
                  <a:schemeClr val="tx1"/>
                </a:solidFill>
              </a:rPr>
              <a:t>Legend</a:t>
            </a:r>
            <a:endParaRPr lang="en-US">
              <a:solidFill>
                <a:schemeClr val="tx1"/>
              </a:solidFill>
            </a:endParaRPr>
          </a:p>
          <a:p>
            <a:pPr algn="r"/>
            <a:r>
              <a:rPr lang="en-US">
                <a:solidFill>
                  <a:schemeClr val="accent1"/>
                </a:solidFill>
                <a:effectLst>
                  <a:outerShdw blurRad="38100" dist="38100" dir="2700000" algn="tl">
                    <a:srgbClr val="000000">
                      <a:alpha val="43137"/>
                    </a:srgbClr>
                  </a:outerShdw>
                </a:effectLst>
              </a:rPr>
              <a:t>Existing Facilities</a:t>
            </a:r>
            <a:endParaRPr lang="en-US">
              <a:solidFill>
                <a:schemeClr val="tx1"/>
              </a:solidFill>
              <a:effectLst>
                <a:outerShdw blurRad="38100" dist="38100" dir="2700000" algn="tl">
                  <a:srgbClr val="000000">
                    <a:alpha val="43137"/>
                  </a:srgbClr>
                </a:outerShdw>
              </a:effectLst>
            </a:endParaRPr>
          </a:p>
          <a:p>
            <a:pPr algn="r"/>
            <a:r>
              <a:rPr lang="en-US">
                <a:solidFill>
                  <a:srgbClr val="FFC000"/>
                </a:solidFill>
                <a:effectLst>
                  <a:outerShdw blurRad="38100" dist="38100" dir="2700000" algn="tl">
                    <a:srgbClr val="000000">
                      <a:alpha val="43137"/>
                    </a:srgbClr>
                  </a:outerShdw>
                </a:effectLst>
              </a:rPr>
              <a:t>Proposed Facilities</a:t>
            </a:r>
          </a:p>
        </p:txBody>
      </p:sp>
    </p:spTree>
    <p:extLst>
      <p:ext uri="{BB962C8B-B14F-4D97-AF65-F5344CB8AC3E}">
        <p14:creationId xmlns:p14="http://schemas.microsoft.com/office/powerpoint/2010/main" val="624121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D75F3B-CBF7-67F5-E2D9-80A0AFF6A1FA}"/>
              </a:ext>
            </a:extLst>
          </p:cNvPr>
          <p:cNvPicPr>
            <a:picLocks noChangeAspect="1"/>
          </p:cNvPicPr>
          <p:nvPr/>
        </p:nvPicPr>
        <p:blipFill rotWithShape="1">
          <a:blip r:embed="rId3">
            <a:extLst>
              <a:ext uri="{28A0092B-C50C-407E-A947-70E740481C1C}">
                <a14:useLocalDpi xmlns:a14="http://schemas.microsoft.com/office/drawing/2010/main" val="0"/>
              </a:ext>
            </a:extLst>
          </a:blip>
          <a:srcRect l="2338" b="7852"/>
          <a:stretch/>
        </p:blipFill>
        <p:spPr>
          <a:xfrm>
            <a:off x="245862" y="1798153"/>
            <a:ext cx="11700275" cy="4079411"/>
          </a:xfrm>
          <a:prstGeom prst="rect">
            <a:avLst/>
          </a:prstGeom>
        </p:spPr>
      </p:pic>
      <p:sp>
        <p:nvSpPr>
          <p:cNvPr id="2" name="Title 1">
            <a:extLst>
              <a:ext uri="{FF2B5EF4-FFF2-40B4-BE49-F238E27FC236}">
                <a16:creationId xmlns:a16="http://schemas.microsoft.com/office/drawing/2014/main" id="{1AAAFB7F-401A-B7D8-451C-AB396B4D37C8}"/>
              </a:ext>
            </a:extLst>
          </p:cNvPr>
          <p:cNvSpPr>
            <a:spLocks noGrp="1"/>
          </p:cNvSpPr>
          <p:nvPr>
            <p:ph type="title"/>
          </p:nvPr>
        </p:nvSpPr>
        <p:spPr>
          <a:xfrm>
            <a:off x="533400" y="76200"/>
            <a:ext cx="10909300" cy="677108"/>
          </a:xfrm>
        </p:spPr>
        <p:txBody>
          <a:bodyPr/>
          <a:lstStyle/>
          <a:p>
            <a:r>
              <a:rPr lang="en-US" b="1"/>
              <a:t>Configuration 3: Expressway Variation</a:t>
            </a:r>
          </a:p>
        </p:txBody>
      </p:sp>
      <p:sp>
        <p:nvSpPr>
          <p:cNvPr id="3" name="Content Placeholder 2">
            <a:extLst>
              <a:ext uri="{FF2B5EF4-FFF2-40B4-BE49-F238E27FC236}">
                <a16:creationId xmlns:a16="http://schemas.microsoft.com/office/drawing/2014/main" id="{1D422468-E016-EA86-6A4E-A48D34AD476C}"/>
              </a:ext>
            </a:extLst>
          </p:cNvPr>
          <p:cNvSpPr>
            <a:spLocks noGrp="1"/>
          </p:cNvSpPr>
          <p:nvPr>
            <p:ph idx="1"/>
          </p:nvPr>
        </p:nvSpPr>
        <p:spPr>
          <a:xfrm>
            <a:off x="838200" y="761999"/>
            <a:ext cx="10604500" cy="1036154"/>
          </a:xfrm>
        </p:spPr>
        <p:txBody>
          <a:bodyPr>
            <a:normAutofit fontScale="85000" lnSpcReduction="20000"/>
          </a:bodyPr>
          <a:lstStyle/>
          <a:p>
            <a:pPr marL="342900" indent="-342900">
              <a:buFont typeface="Arial" panose="020B0604020202020204" pitchFamily="34" charset="0"/>
              <a:buChar char="•"/>
            </a:pPr>
            <a:r>
              <a:rPr lang="en-US" sz="2400" b="0"/>
              <a:t>Similar to Configuration 4 except…</a:t>
            </a:r>
          </a:p>
          <a:p>
            <a:pPr marL="342900" indent="-342900">
              <a:buFont typeface="Arial" panose="020B0604020202020204" pitchFamily="34" charset="0"/>
              <a:buChar char="•"/>
            </a:pPr>
            <a:r>
              <a:rPr lang="en-US" sz="2400" b="0"/>
              <a:t>Connect frontage road on east side to Spence Rd.</a:t>
            </a:r>
          </a:p>
          <a:p>
            <a:pPr marL="342900" indent="-342900">
              <a:buFont typeface="Arial" panose="020B0604020202020204" pitchFamily="34" charset="0"/>
              <a:buChar char="•"/>
            </a:pPr>
            <a:r>
              <a:rPr lang="en-US" sz="2400" b="0"/>
              <a:t>Access to west side could be public road of easements/property agreements</a:t>
            </a:r>
          </a:p>
          <a:p>
            <a:pPr marL="342900" indent="-342900">
              <a:buFont typeface="Arial" panose="020B0604020202020204" pitchFamily="34" charset="0"/>
              <a:buChar char="•"/>
            </a:pPr>
            <a:r>
              <a:rPr lang="en-US" sz="2400" b="0"/>
              <a:t>Maintain Right in/Right Out Access </a:t>
            </a:r>
          </a:p>
        </p:txBody>
      </p:sp>
      <p:sp>
        <p:nvSpPr>
          <p:cNvPr id="4" name="Rectangle 3">
            <a:extLst>
              <a:ext uri="{FF2B5EF4-FFF2-40B4-BE49-F238E27FC236}">
                <a16:creationId xmlns:a16="http://schemas.microsoft.com/office/drawing/2014/main" id="{A822011B-9797-E824-D19F-8893E21096E4}"/>
              </a:ext>
            </a:extLst>
          </p:cNvPr>
          <p:cNvSpPr/>
          <p:nvPr/>
        </p:nvSpPr>
        <p:spPr>
          <a:xfrm>
            <a:off x="1854579" y="6048767"/>
            <a:ext cx="8266942" cy="6953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solidFill>
                  <a:schemeClr val="tx1"/>
                </a:solidFill>
              </a:rPr>
              <a:t>Legend</a:t>
            </a:r>
            <a:endParaRPr lang="en-US">
              <a:solidFill>
                <a:schemeClr val="tx1"/>
              </a:solidFill>
            </a:endParaRPr>
          </a:p>
          <a:p>
            <a:pPr algn="ctr"/>
            <a:r>
              <a:rPr lang="en-US">
                <a:solidFill>
                  <a:schemeClr val="accent1"/>
                </a:solidFill>
              </a:rPr>
              <a:t>Existing Facilities</a:t>
            </a:r>
            <a:r>
              <a:rPr lang="en-US">
                <a:solidFill>
                  <a:schemeClr val="tx1"/>
                </a:solidFill>
              </a:rPr>
              <a:t> </a:t>
            </a:r>
            <a:r>
              <a:rPr lang="en-US">
                <a:solidFill>
                  <a:srgbClr val="FFC000"/>
                </a:solidFill>
              </a:rPr>
              <a:t>-- Proposed Facilities </a:t>
            </a:r>
            <a:r>
              <a:rPr lang="en-US">
                <a:solidFill>
                  <a:schemeClr val="tx1"/>
                </a:solidFill>
              </a:rPr>
              <a:t>-- </a:t>
            </a:r>
            <a:r>
              <a:rPr lang="en-US">
                <a:solidFill>
                  <a:srgbClr val="00B050"/>
                </a:solidFill>
              </a:rPr>
              <a:t>Access After Removing Railroad Crossings</a:t>
            </a:r>
            <a:endParaRPr lang="en-US">
              <a:solidFill>
                <a:schemeClr val="tx1"/>
              </a:solidFill>
            </a:endParaRPr>
          </a:p>
        </p:txBody>
      </p:sp>
    </p:spTree>
    <p:extLst>
      <p:ext uri="{BB962C8B-B14F-4D97-AF65-F5344CB8AC3E}">
        <p14:creationId xmlns:p14="http://schemas.microsoft.com/office/powerpoint/2010/main" val="3040597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9B11CE-4442-4E15-5596-F7D448A61B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210" y="1857091"/>
            <a:ext cx="12013580" cy="3933017"/>
          </a:xfrm>
          <a:prstGeom prst="rect">
            <a:avLst/>
          </a:prstGeom>
        </p:spPr>
      </p:pic>
      <p:sp>
        <p:nvSpPr>
          <p:cNvPr id="2" name="Title 1">
            <a:extLst>
              <a:ext uri="{FF2B5EF4-FFF2-40B4-BE49-F238E27FC236}">
                <a16:creationId xmlns:a16="http://schemas.microsoft.com/office/drawing/2014/main" id="{1AAAFB7F-401A-B7D8-451C-AB396B4D37C8}"/>
              </a:ext>
            </a:extLst>
          </p:cNvPr>
          <p:cNvSpPr>
            <a:spLocks noGrp="1"/>
          </p:cNvSpPr>
          <p:nvPr>
            <p:ph type="title"/>
          </p:nvPr>
        </p:nvSpPr>
        <p:spPr>
          <a:xfrm>
            <a:off x="511006" y="96952"/>
            <a:ext cx="10909300" cy="696594"/>
          </a:xfrm>
        </p:spPr>
        <p:txBody>
          <a:bodyPr/>
          <a:lstStyle/>
          <a:p>
            <a:r>
              <a:rPr lang="en-US" b="1"/>
              <a:t>Configuration 2: </a:t>
            </a:r>
            <a:r>
              <a:rPr lang="en-US" b="1" err="1"/>
              <a:t>Interm</a:t>
            </a:r>
            <a:r>
              <a:rPr lang="en-US" b="1"/>
              <a:t>. Expressway Variation</a:t>
            </a:r>
          </a:p>
        </p:txBody>
      </p:sp>
      <p:sp>
        <p:nvSpPr>
          <p:cNvPr id="3" name="Content Placeholder 2">
            <a:extLst>
              <a:ext uri="{FF2B5EF4-FFF2-40B4-BE49-F238E27FC236}">
                <a16:creationId xmlns:a16="http://schemas.microsoft.com/office/drawing/2014/main" id="{1D422468-E016-EA86-6A4E-A48D34AD476C}"/>
              </a:ext>
            </a:extLst>
          </p:cNvPr>
          <p:cNvSpPr>
            <a:spLocks noGrp="1"/>
          </p:cNvSpPr>
          <p:nvPr>
            <p:ph idx="1"/>
          </p:nvPr>
        </p:nvSpPr>
        <p:spPr>
          <a:xfrm>
            <a:off x="511006" y="786476"/>
            <a:ext cx="10515600" cy="861774"/>
          </a:xfrm>
        </p:spPr>
        <p:txBody>
          <a:bodyPr/>
          <a:lstStyle/>
          <a:p>
            <a:pPr marL="457200" indent="-457200">
              <a:buFont typeface="Arial" panose="020B0604020202020204" pitchFamily="34" charset="0"/>
              <a:buChar char="•"/>
            </a:pPr>
            <a:r>
              <a:rPr lang="en-US" sz="2800" b="0"/>
              <a:t>Similar to Configuration 3 except…</a:t>
            </a:r>
          </a:p>
          <a:p>
            <a:pPr marL="457200" indent="-457200">
              <a:buFont typeface="Arial" panose="020B0604020202020204" pitchFamily="34" charset="0"/>
              <a:buChar char="•"/>
            </a:pPr>
            <a:r>
              <a:rPr lang="en-US" sz="2800" b="0"/>
              <a:t>Modify Chualar interchange instead of relocation.</a:t>
            </a:r>
          </a:p>
        </p:txBody>
      </p:sp>
      <p:sp>
        <p:nvSpPr>
          <p:cNvPr id="7" name="Rectangle 6">
            <a:extLst>
              <a:ext uri="{FF2B5EF4-FFF2-40B4-BE49-F238E27FC236}">
                <a16:creationId xmlns:a16="http://schemas.microsoft.com/office/drawing/2014/main" id="{0E08C1CB-B0A9-D111-EF54-5A0C728D2FFE}"/>
              </a:ext>
            </a:extLst>
          </p:cNvPr>
          <p:cNvSpPr/>
          <p:nvPr/>
        </p:nvSpPr>
        <p:spPr>
          <a:xfrm>
            <a:off x="2150075" y="5998949"/>
            <a:ext cx="8039002" cy="6953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solidFill>
                  <a:schemeClr val="tx1"/>
                </a:solidFill>
              </a:rPr>
              <a:t>Legend</a:t>
            </a:r>
            <a:endParaRPr lang="en-US">
              <a:solidFill>
                <a:schemeClr val="tx1"/>
              </a:solidFill>
            </a:endParaRPr>
          </a:p>
          <a:p>
            <a:pPr algn="ctr"/>
            <a:r>
              <a:rPr lang="en-US">
                <a:solidFill>
                  <a:schemeClr val="accent1"/>
                </a:solidFill>
              </a:rPr>
              <a:t>Existing Facilities</a:t>
            </a:r>
            <a:r>
              <a:rPr lang="en-US">
                <a:solidFill>
                  <a:schemeClr val="tx1"/>
                </a:solidFill>
              </a:rPr>
              <a:t> </a:t>
            </a:r>
            <a:r>
              <a:rPr lang="en-US">
                <a:solidFill>
                  <a:srgbClr val="FFC000"/>
                </a:solidFill>
              </a:rPr>
              <a:t>-- Proposed Facilities </a:t>
            </a:r>
            <a:r>
              <a:rPr lang="en-US">
                <a:solidFill>
                  <a:schemeClr val="tx1"/>
                </a:solidFill>
              </a:rPr>
              <a:t>-- </a:t>
            </a:r>
            <a:r>
              <a:rPr lang="en-US">
                <a:solidFill>
                  <a:srgbClr val="00B050"/>
                </a:solidFill>
              </a:rPr>
              <a:t>Access After Removing Railroad Crossings</a:t>
            </a:r>
            <a:endParaRPr lang="en-US">
              <a:solidFill>
                <a:schemeClr val="tx1"/>
              </a:solidFill>
            </a:endParaRPr>
          </a:p>
        </p:txBody>
      </p:sp>
    </p:spTree>
    <p:extLst>
      <p:ext uri="{BB962C8B-B14F-4D97-AF65-F5344CB8AC3E}">
        <p14:creationId xmlns:p14="http://schemas.microsoft.com/office/powerpoint/2010/main" val="4125361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928250-47BD-DBD1-71BD-99A58051CF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399" y="1789439"/>
            <a:ext cx="11887200" cy="4217604"/>
          </a:xfrm>
          <a:prstGeom prst="rect">
            <a:avLst/>
          </a:prstGeom>
        </p:spPr>
      </p:pic>
      <p:sp>
        <p:nvSpPr>
          <p:cNvPr id="2" name="Title 1">
            <a:extLst>
              <a:ext uri="{FF2B5EF4-FFF2-40B4-BE49-F238E27FC236}">
                <a16:creationId xmlns:a16="http://schemas.microsoft.com/office/drawing/2014/main" id="{1AAAFB7F-401A-B7D8-451C-AB396B4D37C8}"/>
              </a:ext>
            </a:extLst>
          </p:cNvPr>
          <p:cNvSpPr>
            <a:spLocks noGrp="1"/>
          </p:cNvSpPr>
          <p:nvPr>
            <p:ph type="title"/>
          </p:nvPr>
        </p:nvSpPr>
        <p:spPr>
          <a:xfrm>
            <a:off x="838199" y="88368"/>
            <a:ext cx="10515600" cy="839568"/>
          </a:xfrm>
        </p:spPr>
        <p:txBody>
          <a:bodyPr/>
          <a:lstStyle/>
          <a:p>
            <a:r>
              <a:rPr lang="en-US" b="1"/>
              <a:t>Configuration 1: Minimum Expressway Build</a:t>
            </a:r>
          </a:p>
        </p:txBody>
      </p:sp>
      <p:sp>
        <p:nvSpPr>
          <p:cNvPr id="3" name="Content Placeholder 2">
            <a:extLst>
              <a:ext uri="{FF2B5EF4-FFF2-40B4-BE49-F238E27FC236}">
                <a16:creationId xmlns:a16="http://schemas.microsoft.com/office/drawing/2014/main" id="{1D422468-E016-EA86-6A4E-A48D34AD476C}"/>
              </a:ext>
            </a:extLst>
          </p:cNvPr>
          <p:cNvSpPr>
            <a:spLocks noGrp="1"/>
          </p:cNvSpPr>
          <p:nvPr>
            <p:ph idx="1"/>
          </p:nvPr>
        </p:nvSpPr>
        <p:spPr>
          <a:xfrm>
            <a:off x="1143000" y="927935"/>
            <a:ext cx="9237955" cy="861774"/>
          </a:xfrm>
        </p:spPr>
        <p:txBody>
          <a:bodyPr/>
          <a:lstStyle/>
          <a:p>
            <a:pPr marL="457200" indent="-457200">
              <a:buFont typeface="Arial" panose="020B0604020202020204" pitchFamily="34" charset="0"/>
              <a:buChar char="•"/>
            </a:pPr>
            <a:r>
              <a:rPr lang="en-US" sz="2800" b="0"/>
              <a:t>Similar to Configuration 2 except…</a:t>
            </a:r>
          </a:p>
          <a:p>
            <a:pPr marL="457200" indent="-457200">
              <a:buFont typeface="Arial" panose="020B0604020202020204" pitchFamily="34" charset="0"/>
              <a:buChar char="•"/>
            </a:pPr>
            <a:r>
              <a:rPr lang="en-US" sz="2800" b="0"/>
              <a:t>No frontage roads at all.</a:t>
            </a:r>
          </a:p>
        </p:txBody>
      </p:sp>
      <p:sp>
        <p:nvSpPr>
          <p:cNvPr id="4" name="Rectangle 3">
            <a:extLst>
              <a:ext uri="{FF2B5EF4-FFF2-40B4-BE49-F238E27FC236}">
                <a16:creationId xmlns:a16="http://schemas.microsoft.com/office/drawing/2014/main" id="{2149C6CC-A2B1-03FF-291C-35D6084DB0EA}"/>
              </a:ext>
            </a:extLst>
          </p:cNvPr>
          <p:cNvSpPr/>
          <p:nvPr/>
        </p:nvSpPr>
        <p:spPr>
          <a:xfrm>
            <a:off x="1963088" y="6065484"/>
            <a:ext cx="8265821" cy="695326"/>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solidFill>
                  <a:schemeClr val="tx1"/>
                </a:solidFill>
              </a:rPr>
              <a:t>Legend</a:t>
            </a:r>
            <a:endParaRPr lang="en-US">
              <a:solidFill>
                <a:schemeClr val="tx1"/>
              </a:solidFill>
            </a:endParaRPr>
          </a:p>
          <a:p>
            <a:pPr algn="ctr"/>
            <a:r>
              <a:rPr lang="en-US">
                <a:solidFill>
                  <a:schemeClr val="accent1"/>
                </a:solidFill>
              </a:rPr>
              <a:t>Existing Facilities</a:t>
            </a:r>
            <a:r>
              <a:rPr lang="en-US">
                <a:solidFill>
                  <a:schemeClr val="tx1"/>
                </a:solidFill>
              </a:rPr>
              <a:t> </a:t>
            </a:r>
            <a:r>
              <a:rPr lang="en-US">
                <a:solidFill>
                  <a:srgbClr val="FFC000"/>
                </a:solidFill>
              </a:rPr>
              <a:t>-- Proposed Facilities </a:t>
            </a:r>
            <a:r>
              <a:rPr lang="en-US">
                <a:solidFill>
                  <a:schemeClr val="tx1"/>
                </a:solidFill>
              </a:rPr>
              <a:t>-- </a:t>
            </a:r>
            <a:r>
              <a:rPr lang="en-US">
                <a:solidFill>
                  <a:srgbClr val="00B050"/>
                </a:solidFill>
              </a:rPr>
              <a:t>Access After Removing Railroad Crossings</a:t>
            </a:r>
            <a:endParaRPr lang="en-US">
              <a:solidFill>
                <a:schemeClr val="tx1"/>
              </a:solidFill>
            </a:endParaRPr>
          </a:p>
        </p:txBody>
      </p:sp>
    </p:spTree>
    <p:extLst>
      <p:ext uri="{BB962C8B-B14F-4D97-AF65-F5344CB8AC3E}">
        <p14:creationId xmlns:p14="http://schemas.microsoft.com/office/powerpoint/2010/main" val="246009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B3533"/>
          </a:solidFill>
        </p:spPr>
        <p:txBody>
          <a:bodyPr wrap="square" lIns="0" tIns="0" rIns="0" bIns="0" rtlCol="0"/>
          <a:lstStyle/>
          <a:p>
            <a:endParaRPr/>
          </a:p>
        </p:txBody>
      </p:sp>
      <p:pic>
        <p:nvPicPr>
          <p:cNvPr id="3" name="object 3"/>
          <p:cNvPicPr/>
          <p:nvPr/>
        </p:nvPicPr>
        <p:blipFill>
          <a:blip r:embed="rId2" cstate="print"/>
          <a:stretch>
            <a:fillRect/>
          </a:stretch>
        </p:blipFill>
        <p:spPr>
          <a:xfrm>
            <a:off x="-204187" y="-138012"/>
            <a:ext cx="12191998" cy="1392935"/>
          </a:xfrm>
          <a:prstGeom prst="rect">
            <a:avLst/>
          </a:prstGeom>
        </p:spPr>
      </p:pic>
      <p:sp>
        <p:nvSpPr>
          <p:cNvPr id="4" name="object 4"/>
          <p:cNvSpPr txBox="1">
            <a:spLocks noGrp="1"/>
          </p:cNvSpPr>
          <p:nvPr>
            <p:ph type="title"/>
          </p:nvPr>
        </p:nvSpPr>
        <p:spPr>
          <a:xfrm>
            <a:off x="204189" y="373901"/>
            <a:ext cx="10400418" cy="690574"/>
          </a:xfrm>
          <a:prstGeom prst="rect">
            <a:avLst/>
          </a:prstGeom>
        </p:spPr>
        <p:txBody>
          <a:bodyPr vert="horz" wrap="square" lIns="0" tIns="13335" rIns="0" bIns="0" rtlCol="0">
            <a:spAutoFit/>
          </a:bodyPr>
          <a:lstStyle/>
          <a:p>
            <a:pPr marL="12700">
              <a:lnSpc>
                <a:spcPct val="100000"/>
              </a:lnSpc>
              <a:spcBef>
                <a:spcPts val="105"/>
              </a:spcBef>
            </a:pPr>
            <a:r>
              <a:rPr lang="en-US" spc="225" dirty="0"/>
              <a:t>Potential Interchange Locations</a:t>
            </a:r>
            <a:endParaRPr spc="340" dirty="0"/>
          </a:p>
        </p:txBody>
      </p:sp>
      <p:pic>
        <p:nvPicPr>
          <p:cNvPr id="6" name="Picture 5">
            <a:extLst>
              <a:ext uri="{FF2B5EF4-FFF2-40B4-BE49-F238E27FC236}">
                <a16:creationId xmlns:a16="http://schemas.microsoft.com/office/drawing/2014/main" id="{DE68FF7A-15E4-5FC1-F081-A276E497D7AF}"/>
              </a:ext>
            </a:extLst>
          </p:cNvPr>
          <p:cNvPicPr>
            <a:picLocks noChangeAspect="1"/>
          </p:cNvPicPr>
          <p:nvPr/>
        </p:nvPicPr>
        <p:blipFill>
          <a:blip r:embed="rId3"/>
          <a:stretch>
            <a:fillRect/>
          </a:stretch>
        </p:blipFill>
        <p:spPr>
          <a:xfrm>
            <a:off x="-2" y="1438376"/>
            <a:ext cx="12192000" cy="5419624"/>
          </a:xfrm>
          <a:prstGeom prst="rect">
            <a:avLst/>
          </a:prstGeom>
        </p:spPr>
      </p:pic>
    </p:spTree>
    <p:extLst>
      <p:ext uri="{BB962C8B-B14F-4D97-AF65-F5344CB8AC3E}">
        <p14:creationId xmlns:p14="http://schemas.microsoft.com/office/powerpoint/2010/main" val="1876733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B3533"/>
          </a:solidFill>
        </p:spPr>
        <p:txBody>
          <a:bodyPr wrap="square" lIns="0" tIns="0" rIns="0" bIns="0" rtlCol="0"/>
          <a:lstStyle/>
          <a:p>
            <a:endParaRPr/>
          </a:p>
        </p:txBody>
      </p:sp>
      <p:pic>
        <p:nvPicPr>
          <p:cNvPr id="3" name="object 3"/>
          <p:cNvPicPr/>
          <p:nvPr/>
        </p:nvPicPr>
        <p:blipFill>
          <a:blip r:embed="rId2" cstate="print"/>
          <a:stretch>
            <a:fillRect/>
          </a:stretch>
        </p:blipFill>
        <p:spPr>
          <a:xfrm>
            <a:off x="-204187" y="-138012"/>
            <a:ext cx="12191998" cy="1392935"/>
          </a:xfrm>
          <a:prstGeom prst="rect">
            <a:avLst/>
          </a:prstGeom>
        </p:spPr>
      </p:pic>
      <p:sp>
        <p:nvSpPr>
          <p:cNvPr id="4" name="object 4"/>
          <p:cNvSpPr txBox="1">
            <a:spLocks noGrp="1"/>
          </p:cNvSpPr>
          <p:nvPr>
            <p:ph type="title"/>
          </p:nvPr>
        </p:nvSpPr>
        <p:spPr>
          <a:xfrm>
            <a:off x="204189" y="373901"/>
            <a:ext cx="10400418" cy="690574"/>
          </a:xfrm>
          <a:prstGeom prst="rect">
            <a:avLst/>
          </a:prstGeom>
        </p:spPr>
        <p:txBody>
          <a:bodyPr vert="horz" wrap="square" lIns="0" tIns="13335" rIns="0" bIns="0" rtlCol="0">
            <a:spAutoFit/>
          </a:bodyPr>
          <a:lstStyle/>
          <a:p>
            <a:pPr marL="12700">
              <a:lnSpc>
                <a:spcPct val="100000"/>
              </a:lnSpc>
              <a:spcBef>
                <a:spcPts val="105"/>
              </a:spcBef>
            </a:pPr>
            <a:r>
              <a:rPr lang="en-US" spc="225" dirty="0"/>
              <a:t>Concept at A3: North of Existing Abbott</a:t>
            </a:r>
            <a:endParaRPr spc="340" dirty="0"/>
          </a:p>
        </p:txBody>
      </p:sp>
      <p:pic>
        <p:nvPicPr>
          <p:cNvPr id="6" name="Picture 5">
            <a:extLst>
              <a:ext uri="{FF2B5EF4-FFF2-40B4-BE49-F238E27FC236}">
                <a16:creationId xmlns:a16="http://schemas.microsoft.com/office/drawing/2014/main" id="{DE68FF7A-15E4-5FC1-F081-A276E497D7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0158" y="1438376"/>
            <a:ext cx="9591680" cy="5419624"/>
          </a:xfrm>
          <a:prstGeom prst="rect">
            <a:avLst/>
          </a:prstGeom>
        </p:spPr>
      </p:pic>
    </p:spTree>
    <p:extLst>
      <p:ext uri="{BB962C8B-B14F-4D97-AF65-F5344CB8AC3E}">
        <p14:creationId xmlns:p14="http://schemas.microsoft.com/office/powerpoint/2010/main" val="311576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B3533"/>
          </a:solidFill>
        </p:spPr>
        <p:txBody>
          <a:bodyPr wrap="square" lIns="0" tIns="0" rIns="0" bIns="0" rtlCol="0"/>
          <a:lstStyle/>
          <a:p>
            <a:endParaRPr/>
          </a:p>
        </p:txBody>
      </p:sp>
      <p:pic>
        <p:nvPicPr>
          <p:cNvPr id="3" name="object 3"/>
          <p:cNvPicPr/>
          <p:nvPr/>
        </p:nvPicPr>
        <p:blipFill>
          <a:blip r:embed="rId2" cstate="print"/>
          <a:stretch>
            <a:fillRect/>
          </a:stretch>
        </p:blipFill>
        <p:spPr>
          <a:xfrm>
            <a:off x="-204187" y="-138012"/>
            <a:ext cx="12191998" cy="1392935"/>
          </a:xfrm>
          <a:prstGeom prst="rect">
            <a:avLst/>
          </a:prstGeom>
        </p:spPr>
      </p:pic>
      <p:sp>
        <p:nvSpPr>
          <p:cNvPr id="4" name="object 4"/>
          <p:cNvSpPr txBox="1">
            <a:spLocks noGrp="1"/>
          </p:cNvSpPr>
          <p:nvPr>
            <p:ph type="title"/>
          </p:nvPr>
        </p:nvSpPr>
        <p:spPr>
          <a:xfrm>
            <a:off x="284088" y="392664"/>
            <a:ext cx="10400418" cy="690574"/>
          </a:xfrm>
          <a:prstGeom prst="rect">
            <a:avLst/>
          </a:prstGeom>
        </p:spPr>
        <p:txBody>
          <a:bodyPr vert="horz" wrap="square" lIns="0" tIns="13335" rIns="0" bIns="0" rtlCol="0">
            <a:spAutoFit/>
          </a:bodyPr>
          <a:lstStyle/>
          <a:p>
            <a:pPr marL="12700">
              <a:lnSpc>
                <a:spcPct val="100000"/>
              </a:lnSpc>
              <a:spcBef>
                <a:spcPts val="105"/>
              </a:spcBef>
            </a:pPr>
            <a:r>
              <a:rPr lang="en-US" spc="225" dirty="0"/>
              <a:t>Concept at A3: Frontage Road Options</a:t>
            </a:r>
            <a:endParaRPr spc="340" dirty="0"/>
          </a:p>
        </p:txBody>
      </p:sp>
      <p:pic>
        <p:nvPicPr>
          <p:cNvPr id="6" name="Picture 5">
            <a:extLst>
              <a:ext uri="{FF2B5EF4-FFF2-40B4-BE49-F238E27FC236}">
                <a16:creationId xmlns:a16="http://schemas.microsoft.com/office/drawing/2014/main" id="{DE68FF7A-15E4-5FC1-F081-A276E497D7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0158" y="1497531"/>
            <a:ext cx="9591680" cy="5301313"/>
          </a:xfrm>
          <a:prstGeom prst="rect">
            <a:avLst/>
          </a:prstGeom>
        </p:spPr>
      </p:pic>
    </p:spTree>
    <p:extLst>
      <p:ext uri="{BB962C8B-B14F-4D97-AF65-F5344CB8AC3E}">
        <p14:creationId xmlns:p14="http://schemas.microsoft.com/office/powerpoint/2010/main" val="937201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89A18C41AAC3418EBFC4D13CA3E59E" ma:contentTypeVersion="18" ma:contentTypeDescription="Create a new document." ma:contentTypeScope="" ma:versionID="0a1dcaea621e8347db2a2554a99cf2f3">
  <xsd:schema xmlns:xsd="http://www.w3.org/2001/XMLSchema" xmlns:xs="http://www.w3.org/2001/XMLSchema" xmlns:p="http://schemas.microsoft.com/office/2006/metadata/properties" xmlns:ns2="dc22578f-816f-46db-a965-a1ef8daeb1c2" xmlns:ns3="faf2dff7-1506-4aa5-8991-bbb7af5dd8fc" targetNamespace="http://schemas.microsoft.com/office/2006/metadata/properties" ma:root="true" ma:fieldsID="b85a23c7cc14fef393a7738ef4eaeecd" ns2:_="" ns3:_="">
    <xsd:import namespace="dc22578f-816f-46db-a965-a1ef8daeb1c2"/>
    <xsd:import namespace="faf2dff7-1506-4aa5-8991-bbb7af5dd8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22578f-816f-46db-a965-a1ef8daeb1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2b3e53e-12d5-4e58-a8f6-425b524cd8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f2dff7-1506-4aa5-8991-bbb7af5dd8f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cb4c813-3d77-496f-a794-c7be73d0bcde}" ma:internalName="TaxCatchAll" ma:showField="CatchAllData" ma:web="faf2dff7-1506-4aa5-8991-bbb7af5dd8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c22578f-816f-46db-a965-a1ef8daeb1c2">
      <Terms xmlns="http://schemas.microsoft.com/office/infopath/2007/PartnerControls"/>
    </lcf76f155ced4ddcb4097134ff3c332f>
    <_Flow_SignoffStatus xmlns="dc22578f-816f-46db-a965-a1ef8daeb1c2" xsi:nil="true"/>
    <TaxCatchAll xmlns="faf2dff7-1506-4aa5-8991-bbb7af5dd8f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47D6BE-482F-4447-83C9-62F496EDF9CF}">
  <ds:schemaRefs>
    <ds:schemaRef ds:uri="dc22578f-816f-46db-a965-a1ef8daeb1c2"/>
    <ds:schemaRef ds:uri="faf2dff7-1506-4aa5-8991-bbb7af5dd8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679C91-FAB2-4074-8780-FC574CDE9822}">
  <ds:schemaRefs>
    <ds:schemaRef ds:uri="dc22578f-816f-46db-a965-a1ef8daeb1c2"/>
    <ds:schemaRef ds:uri="faf2dff7-1506-4aa5-8991-bbb7af5dd8f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3FCC117-74FC-4C8E-992B-1EDEB571CB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1521</TotalTime>
  <Words>1179</Words>
  <Application>Microsoft Office PowerPoint</Application>
  <PresentationFormat>Widescreen</PresentationFormat>
  <Paragraphs>107</Paragraphs>
  <Slides>13</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Agenda</vt:lpstr>
      <vt:lpstr>Configuration: No Build </vt:lpstr>
      <vt:lpstr>Configuration 4 – Full Freeway Build</vt:lpstr>
      <vt:lpstr>Configuration 3: Expressway Variation</vt:lpstr>
      <vt:lpstr>Configuration 2: Interm. Expressway Variation</vt:lpstr>
      <vt:lpstr>Configuration 1: Minimum Expressway Build</vt:lpstr>
      <vt:lpstr>Potential Interchange Locations</vt:lpstr>
      <vt:lpstr>Concept at A3: North of Existing Abbott</vt:lpstr>
      <vt:lpstr>Concept at A3: Frontage Road Options</vt:lpstr>
      <vt:lpstr>Concept at A4: South of Harris Rd.</vt:lpstr>
      <vt:lpstr>Concept at C2: North of Chualar</vt:lpstr>
      <vt:lpstr>Interim Solution</vt:lpstr>
      <vt:lpstr>Interim 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of Salinas Corridor Project</dc:title>
  <dc:creator>Ho, Jackson S@DOT</dc:creator>
  <cp:lastModifiedBy>Doug Bilse</cp:lastModifiedBy>
  <cp:revision>10</cp:revision>
  <dcterms:created xsi:type="dcterms:W3CDTF">2023-09-13T18:11:59Z</dcterms:created>
  <dcterms:modified xsi:type="dcterms:W3CDTF">2024-01-11T16:32:58Z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2023-09-04T00:00:00Z</vt:filetime>
  </property>
  <property fmtid="{D5CDD505-2E9C-101B-9397-08002B2CF9AE}" pid="3" name="Creator">
    <vt:lpwstr>Acrobat PDFMaker 23 for PowerPoint</vt:lpwstr>
  </property>
  <property fmtid="{D5CDD505-2E9C-101B-9397-08002B2CF9AE}" pid="4" name="LastSaved">
    <vt:filetime>2023-09-13T00:00:00Z</vt:filetime>
  </property>
  <property fmtid="{D5CDD505-2E9C-101B-9397-08002B2CF9AE}" pid="5" name="ContentTypeId">
    <vt:lpwstr>0x0101009A89A18C41AAC3418EBFC4D13CA3E59E</vt:lpwstr>
  </property>
  <property fmtid="{D5CDD505-2E9C-101B-9397-08002B2CF9AE}" pid="6" name="MediaServiceImageTags">
    <vt:lpwstr/>
  </property>
</Properties>
</file>