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73" r:id="rId6"/>
    <p:sldId id="258" r:id="rId7"/>
    <p:sldId id="259" r:id="rId8"/>
    <p:sldId id="291" r:id="rId9"/>
    <p:sldId id="293" r:id="rId10"/>
    <p:sldId id="260" r:id="rId11"/>
    <p:sldId id="292" r:id="rId12"/>
    <p:sldId id="284" r:id="rId13"/>
    <p:sldId id="27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s, Charlotte@DOT" initials="MC" lastIdx="1" clrIdx="0">
    <p:extLst>
      <p:ext uri="{19B8F6BF-5375-455C-9EA6-DF929625EA0E}">
        <p15:presenceInfo xmlns:p15="http://schemas.microsoft.com/office/powerpoint/2012/main" userId="S::Charlotte.Matthews@dot.ca.gov::b9d53776-9815-4534-91e0-57716abb8e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89424" autoAdjust="0"/>
  </p:normalViewPr>
  <p:slideViewPr>
    <p:cSldViewPr snapToGrid="0">
      <p:cViewPr varScale="1">
        <p:scale>
          <a:sx n="54" d="100"/>
          <a:sy n="54" d="100"/>
        </p:scale>
        <p:origin x="86" y="221"/>
      </p:cViewPr>
      <p:guideLst/>
    </p:cSldViewPr>
  </p:slideViewPr>
  <p:outlineViewPr>
    <p:cViewPr>
      <p:scale>
        <a:sx n="33" d="100"/>
        <a:sy n="33" d="100"/>
      </p:scale>
      <p:origin x="0" y="-24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F50792-4ED1-4EBE-9030-9D59CCC222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A1877-6857-4C79-9D25-45B21C544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DE59F-6E8D-4EEF-B052-F5F4726E43C0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79ADC-3800-436E-9AE5-D1CE04869C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42AF7-6F5E-4628-8CAE-9A7A9ABB9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E5724-AAC2-42B2-A61D-3FB510C5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44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97AD7-529B-47FB-871B-3A89F357AA1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90076-8710-4302-915D-AD7381C01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US 101 Central Coast Coalition formed to raise awareness of US 101 Corridor: transportation/economic asset</a:t>
            </a:r>
          </a:p>
          <a:p>
            <a:pPr marL="171450" indent="-171450">
              <a:buFontTx/>
              <a:buChar char="-"/>
            </a:pPr>
            <a:r>
              <a:rPr lang="en-US" dirty="0"/>
              <a:t>need for investment </a:t>
            </a:r>
          </a:p>
          <a:p>
            <a:pPr marL="171450" indent="-171450">
              <a:buFontTx/>
              <a:buChar char="-"/>
            </a:pPr>
            <a:r>
              <a:rPr lang="en-US" dirty="0"/>
              <a:t>Follows model of Central Valley’s Route 99 BP, which helped corridor receive $1B in bonds in 2006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16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3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40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Difference between BP and traditional CP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BP states the total funding need, funding sources, link priority trans projects to potential funding programs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Follows the SR 99 BP model, US 101 BP provide a medium to communicate to policy makers/partners/public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9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-shows counties and US 101 highlighted in different colors </a:t>
            </a:r>
          </a:p>
          <a:p>
            <a:pPr marL="0" indent="0">
              <a:buFontTx/>
              <a:buNone/>
            </a:pPr>
            <a:r>
              <a:rPr lang="en-US" dirty="0"/>
              <a:t>-long stretch – divided stretch into 11 segments based on traffic flow/land use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7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partnership effort of the Central Coast Coalition</a:t>
            </a:r>
          </a:p>
          <a:p>
            <a:pPr marL="0" indent="0">
              <a:buFontTx/>
              <a:buNone/>
            </a:pPr>
            <a:r>
              <a:rPr lang="en-US" dirty="0"/>
              <a:t>- Coalition members participate in planning stages </a:t>
            </a:r>
          </a:p>
          <a:p>
            <a:pPr marL="171450" indent="-171450">
              <a:buFontTx/>
              <a:buChar char="-"/>
            </a:pPr>
            <a:r>
              <a:rPr lang="en-US" dirty="0"/>
              <a:t>Make use of existing data and plans </a:t>
            </a:r>
          </a:p>
          <a:p>
            <a:pPr marL="171450" indent="-171450">
              <a:buFontTx/>
              <a:buChar char="-"/>
            </a:pPr>
            <a:r>
              <a:rPr lang="en-US" dirty="0"/>
              <a:t>Charter established objectives/intended outcomes</a:t>
            </a:r>
          </a:p>
          <a:p>
            <a:pPr marL="171450" indent="-171450">
              <a:buFontTx/>
              <a:buChar char="-"/>
            </a:pPr>
            <a:r>
              <a:rPr lang="en-US" dirty="0"/>
              <a:t>Full plan on BP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4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BP builds on existing corridor plans/studies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Plan on building upon previous success of the Coalition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Priorities identified in BP derived from existing local/regional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4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28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Looked at partner’s regional Trans Plans and other Planning documents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5 goal areas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Important to make sure partners/stakeholders can take ownership &amp; align with Exec Order N-19-19 and N-79-20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Supporting climate goals and reduction of greenhouse gas emissions / VMT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Website -&gt; factsheet with goals/objectives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50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5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20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4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1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7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04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32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8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4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3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9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4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4.gif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4.gif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4.gif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4.gif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1CC64-DF66-43DC-9C1B-3CD79885E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US 101 Business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A2F38-D1B7-4AC3-B6D6-9126BEEC3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804" y="5943600"/>
            <a:ext cx="10058400" cy="862685"/>
          </a:xfrm>
        </p:spPr>
        <p:txBody>
          <a:bodyPr>
            <a:normAutofit/>
          </a:bodyPr>
          <a:lstStyle/>
          <a:p>
            <a:pPr algn="ctr"/>
            <a:r>
              <a:rPr lang="en-US" sz="1500" dirty="0">
                <a:solidFill>
                  <a:srgbClr val="FFFFFF"/>
                </a:solidFill>
              </a:rPr>
              <a:t>Transportation agency for Monterey county</a:t>
            </a:r>
          </a:p>
          <a:p>
            <a:pPr algn="ctr"/>
            <a:r>
              <a:rPr lang="en-US" sz="1500" dirty="0">
                <a:solidFill>
                  <a:srgbClr val="FFFFFF"/>
                </a:solidFill>
              </a:rPr>
              <a:t>January 25</a:t>
            </a:r>
            <a:r>
              <a:rPr lang="en-US" sz="1500" baseline="30000" dirty="0">
                <a:solidFill>
                  <a:srgbClr val="FFFFFF"/>
                </a:solidFill>
              </a:rPr>
              <a:t>th</a:t>
            </a:r>
            <a:r>
              <a:rPr lang="en-US" sz="1500" dirty="0">
                <a:solidFill>
                  <a:srgbClr val="FFFFFF"/>
                </a:solidFill>
              </a:rPr>
              <a:t>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AC76D-168C-45C8-819A-849A2219B3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7" y="1812821"/>
            <a:ext cx="5131653" cy="1257254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4CF89-8B02-4692-944A-54565DB5D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734" y="1887816"/>
            <a:ext cx="1373260" cy="11305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EA65-32C5-4872-945B-D14A7462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90" y="660385"/>
            <a:ext cx="10804910" cy="1076976"/>
          </a:xfrm>
        </p:spPr>
        <p:txBody>
          <a:bodyPr/>
          <a:lstStyle/>
          <a:p>
            <a:r>
              <a:rPr lang="en-US" dirty="0"/>
              <a:t>US 101 BP Project Considerations (Highway)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9687E-6A8F-453F-865A-71593B03B0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F5A9DB-1690-48CA-9603-476F546DCE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7274DC-AD81-438E-92BD-9300908A303A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CBDAADF-B6E0-4B9D-B55C-FEC65B41D19A}"/>
              </a:ext>
            </a:extLst>
          </p:cNvPr>
          <p:cNvSpPr txBox="1">
            <a:spLocks/>
          </p:cNvSpPr>
          <p:nvPr/>
        </p:nvSpPr>
        <p:spPr>
          <a:xfrm>
            <a:off x="753980" y="1737361"/>
            <a:ext cx="11438020" cy="4670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cap="none" dirty="0"/>
              <a:t>Will the project?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cap="none" dirty="0"/>
              <a:t>Improve/create a park &amp; ride lot or safety roadside rest area?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Support bicycle travel/safety (e.g. flashing beacons, shoulder widening, bicycle connection)?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cap="none" dirty="0"/>
              <a:t>Be close to infill areas?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Enhance transit/rail (provide a peak period passenger rail service)?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cap="none" dirty="0"/>
              <a:t>Implement TDM/TSM/carpool/vanpool/</a:t>
            </a:r>
            <a:r>
              <a:rPr lang="en-US" sz="1700" b="0" dirty="0"/>
              <a:t>ITS strategies?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cap="none" dirty="0"/>
              <a:t>Include th</a:t>
            </a:r>
            <a:r>
              <a:rPr lang="en-US" sz="1700" b="0" dirty="0"/>
              <a:t>e interchange/ramp/auxiliary lane/operational improvements?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cap="none" dirty="0"/>
              <a:t>Accommodate future growth (of US 101 and surrounding areas)?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Include viable ramp metering? </a:t>
            </a:r>
            <a:r>
              <a:rPr lang="en-US" sz="1700" cap="none" dirty="0"/>
              <a:t>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cap="none" dirty="0"/>
              <a:t>Facilitate an integrated, sustainable, and efficient transportation system?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Convert the roadway to a freeway?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Facilitate access management improvements?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Reconfigure interchange strategies?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Optimize mobility?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Remove conflict points?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improve/maintain US 101 pedestrian over/under crossings?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b="0" cap="none" dirty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4800" cap="none" dirty="0"/>
          </a:p>
        </p:txBody>
      </p:sp>
    </p:spTree>
    <p:extLst>
      <p:ext uri="{BB962C8B-B14F-4D97-AF65-F5344CB8AC3E}">
        <p14:creationId xmlns:p14="http://schemas.microsoft.com/office/powerpoint/2010/main" val="4240719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EA65-32C5-4872-945B-D14A7462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/>
          <a:lstStyle/>
          <a:p>
            <a:r>
              <a:rPr lang="en-US" dirty="0"/>
              <a:t>US 101 BP Project Considerations </a:t>
            </a:r>
            <a:r>
              <a:rPr lang="en-US" sz="4600" dirty="0"/>
              <a:t>(Non-Hwy)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9687E-6A8F-453F-865A-71593B03B0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F5A9DB-1690-48CA-9603-476F546DCE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7274DC-AD81-438E-92BD-9300908A303A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CBDAADF-B6E0-4B9D-B55C-FEC65B41D19A}"/>
              </a:ext>
            </a:extLst>
          </p:cNvPr>
          <p:cNvSpPr txBox="1">
            <a:spLocks/>
          </p:cNvSpPr>
          <p:nvPr/>
        </p:nvSpPr>
        <p:spPr>
          <a:xfrm>
            <a:off x="449180" y="2038006"/>
            <a:ext cx="11342056" cy="3741344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cap="none" dirty="0"/>
              <a:t>Is the project?</a:t>
            </a:r>
          </a:p>
          <a:p>
            <a:pPr marL="12573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/>
              <a:t>Located on a parallel facility/alternative route to US 101?</a:t>
            </a:r>
          </a:p>
          <a:p>
            <a:pPr marL="12573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cap="none" dirty="0"/>
              <a:t>Located in a commercial/industrial area that receives freight products that travel via US 101? </a:t>
            </a:r>
          </a:p>
          <a:p>
            <a:pPr marL="12573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Improving access to an Alternative Fuel station? </a:t>
            </a:r>
          </a:p>
          <a:p>
            <a:pPr marL="12573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Improving access to any employment centers? </a:t>
            </a:r>
          </a:p>
          <a:p>
            <a:pPr marL="12573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Will the project?</a:t>
            </a:r>
          </a:p>
          <a:p>
            <a:pPr marL="1714500" lvl="3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Divert any traffic away from US 101? </a:t>
            </a:r>
          </a:p>
          <a:p>
            <a:pPr marL="1714500" lvl="3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Benefits reach US 101 users? </a:t>
            </a:r>
          </a:p>
          <a:p>
            <a:pPr marL="1714500" lvl="3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Have a portion of users who use US 101 as well? </a:t>
            </a:r>
          </a:p>
          <a:p>
            <a:pPr marL="1714500" lvl="3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Improve the connection to US 101? </a:t>
            </a:r>
          </a:p>
        </p:txBody>
      </p:sp>
    </p:spTree>
    <p:extLst>
      <p:ext uri="{BB962C8B-B14F-4D97-AF65-F5344CB8AC3E}">
        <p14:creationId xmlns:p14="http://schemas.microsoft.com/office/powerpoint/2010/main" val="64506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DF8D-9CCE-4A6F-9263-3E5C282F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3B1AC-5CAA-4E1A-A7F4-EEF0456BD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Madilyn Jacobsen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madilyn.jacobsen@dot.ca.gov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(805</a:t>
            </a:r>
            <a:r>
              <a:rPr lang="en-US" sz="2400"/>
              <a:t>) 835-6287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Matt Welker 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matthew.welker@dot.ca.gov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(805) 556-5464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EAA43-A8F0-46F2-885A-66AE26ACDE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32890-7A93-4B2D-A698-43B3AB136C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CE13E-95CB-4457-ACBF-B37BF1C9341D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</p:spTree>
    <p:extLst>
      <p:ext uri="{BB962C8B-B14F-4D97-AF65-F5344CB8AC3E}">
        <p14:creationId xmlns:p14="http://schemas.microsoft.com/office/powerpoint/2010/main" val="212694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EA65-32C5-4872-945B-D14A7462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99C7F-4F91-4191-B84C-BAE36B4A7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787" y="2268425"/>
            <a:ext cx="4937760" cy="337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What is the US 101 </a:t>
            </a:r>
            <a:r>
              <a:rPr lang="en-US" sz="2200" b="1" dirty="0"/>
              <a:t>Business Plan</a:t>
            </a:r>
            <a:r>
              <a:rPr lang="en-US" sz="2200" dirty="0"/>
              <a:t>?</a:t>
            </a:r>
          </a:p>
          <a:p>
            <a:r>
              <a:rPr lang="en-US" dirty="0"/>
              <a:t>Approach to achieving the corridor’s goals</a:t>
            </a:r>
          </a:p>
          <a:p>
            <a:r>
              <a:rPr lang="en-US" dirty="0"/>
              <a:t>Corridor plans build the foundation</a:t>
            </a:r>
          </a:p>
          <a:p>
            <a:r>
              <a:rPr lang="en-US" dirty="0"/>
              <a:t>Prioritizing investments</a:t>
            </a:r>
          </a:p>
          <a:p>
            <a:r>
              <a:rPr lang="en-US" dirty="0"/>
              <a:t>Integrated benefits</a:t>
            </a:r>
          </a:p>
          <a:p>
            <a:r>
              <a:rPr lang="en-US" dirty="0"/>
              <a:t>Financial plan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9687E-6A8F-453F-865A-71593B03B0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F5A9DB-1690-48CA-9603-476F546DCE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7274DC-AD81-438E-92BD-9300908A303A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15BFD4CB-E83F-46CD-862B-2FE10D1D1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772" y="1875846"/>
            <a:ext cx="2874276" cy="4065404"/>
          </a:xfrm>
          <a:prstGeom prst="rect">
            <a:avLst/>
          </a:prstGeom>
          <a:effectLst>
            <a:outerShdw blurRad="2413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71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10187C-545A-43FF-B196-8CC0954797DA}"/>
              </a:ext>
            </a:extLst>
          </p:cNvPr>
          <p:cNvSpPr txBox="1">
            <a:spLocks/>
          </p:cNvSpPr>
          <p:nvPr/>
        </p:nvSpPr>
        <p:spPr>
          <a:xfrm>
            <a:off x="433137" y="516835"/>
            <a:ext cx="4382703" cy="2136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US 101 Business Plan Segments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D8C060-9127-40A7-8CCC-A549ADACB1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22119" y="6366320"/>
            <a:ext cx="479769" cy="450167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C440CA-8FF4-42AB-93EE-3304684EBC05}"/>
              </a:ext>
            </a:extLst>
          </p:cNvPr>
          <p:cNvSpPr txBox="1">
            <a:spLocks/>
          </p:cNvSpPr>
          <p:nvPr/>
        </p:nvSpPr>
        <p:spPr>
          <a:xfrm>
            <a:off x="501888" y="2826298"/>
            <a:ext cx="3505199" cy="3335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Segmentation Methodology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</a:rPr>
              <a:t>- Traffic flow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</a:rPr>
              <a:t>- Land use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CBE856-AC18-4BC8-87D4-DC53A866D5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4" t="11111" r="2937" b="23583"/>
          <a:stretch/>
        </p:blipFill>
        <p:spPr>
          <a:xfrm>
            <a:off x="4645599" y="0"/>
            <a:ext cx="7543241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21DD77-FC39-4997-8BC8-A0FEE1BEAD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776"/>
          <a:stretch/>
        </p:blipFill>
        <p:spPr>
          <a:xfrm>
            <a:off x="11480220" y="198855"/>
            <a:ext cx="546880" cy="26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2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D9867-5A96-49D6-9C05-7F8053A3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B80CE-6C96-40B2-8FC8-56B2DF8CD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2445">
            <a:off x="4227833" y="1900441"/>
            <a:ext cx="3092352" cy="4008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9E762-A581-4AAF-AE01-F834220A5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87" y="2068298"/>
            <a:ext cx="2703328" cy="3902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0A67C6-04D0-43F9-9558-1D06C60DD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4843">
            <a:off x="7720789" y="2023699"/>
            <a:ext cx="2887296" cy="3991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8464B-B935-4495-8883-F4B1285006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0120AF-E9BF-4B50-92B9-FB0968D6BC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D4A16D-1535-4A41-8F75-A8327E228F8F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1515B-DD54-4347-9320-97B0724A26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5637" y="1184740"/>
            <a:ext cx="1023317" cy="304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176C5C-4203-4D66-9DD2-6E9CA9E44F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2119" y="434315"/>
            <a:ext cx="669117" cy="493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6EE2D9-AF31-44A3-9756-352499BACA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1993" y="384244"/>
            <a:ext cx="556109" cy="556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8AEBCA-B84A-4023-A943-37DC47B4D4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8745" y="1134179"/>
            <a:ext cx="1098719" cy="3044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7F4F52-F76B-45BC-949D-7B84A07952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3026" y="412451"/>
            <a:ext cx="924670" cy="490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D95BB4-90F9-4D19-94EB-3AB8F45E8B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11057" y="436284"/>
            <a:ext cx="665952" cy="464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BF5E2-C607-41CF-9F59-29FA58F310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21191" y="1128631"/>
            <a:ext cx="449983" cy="36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1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EDAE-1B13-4CA5-9A6C-6B124FDC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Foundational Documents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E5568-1BAC-4C81-BCC8-E46FE7B528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BB0C80-FD2B-4873-8186-5A60DEB371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C4ADC-5337-4A4F-AA71-1A45049E82F7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4F6049-BAD9-4616-8F9A-7142B1D8F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345" y="1896626"/>
            <a:ext cx="21123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A500BA-F6C3-4442-AE98-01F4DE834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537" y="1896626"/>
            <a:ext cx="212775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1DC89D-E9D1-462B-BAFB-D94E86945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4287" y="3448027"/>
            <a:ext cx="211974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4F4D38-25DC-4264-8E76-8C931A8427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8842" y="1896627"/>
            <a:ext cx="209361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16C9FD-0286-4C4F-83AD-1B09B9BCFA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9643" y="3920417"/>
            <a:ext cx="2743200" cy="202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19104E-BE35-4741-B0FE-2E09DDA964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205" y="3475584"/>
            <a:ext cx="211578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2A2934-7F32-46D7-8C02-D952BAB50E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1219" y="3461749"/>
            <a:ext cx="2114694" cy="274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E6392C-B619-40B6-89BF-CCEEC9D415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1361" y="3461749"/>
            <a:ext cx="211990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022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EDAE-1B13-4CA5-9A6C-6B124FDC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Intended Outcomes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191D9A-B774-47BF-9BFD-9586D757D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930400"/>
            <a:ext cx="4937760" cy="4030134"/>
          </a:xfrm>
        </p:spPr>
        <p:txBody>
          <a:bodyPr/>
          <a:lstStyle/>
          <a:p>
            <a:r>
              <a:rPr lang="en-US" dirty="0"/>
              <a:t>Input to plans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6DE561-62BA-4AC1-ABA2-ABADB3B1C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1930400"/>
            <a:ext cx="4937760" cy="4030134"/>
          </a:xfrm>
        </p:spPr>
        <p:txBody>
          <a:bodyPr/>
          <a:lstStyle/>
          <a:p>
            <a:r>
              <a:rPr lang="en-US" dirty="0"/>
              <a:t>Priority for future Investment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E5568-1BAC-4C81-BCC8-E46FE7B528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BB0C80-FD2B-4873-8186-5A60DEB371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C4ADC-5337-4A4F-AA71-1A45049E82F7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6AB8F1-11D9-4A1A-A816-E77806140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339" y="3658761"/>
            <a:ext cx="1595996" cy="2089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CA3AB-7277-4D20-840A-F295C7B0C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465" y="3658761"/>
            <a:ext cx="1623975" cy="2089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E91AF2-0A0F-4750-9FCC-243AB7EEB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3776" y="2480160"/>
            <a:ext cx="1500247" cy="8914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F36640-A0D7-4A1B-909A-1384F0E44C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9008" y="2461173"/>
            <a:ext cx="2008744" cy="20737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5B332E-C3AF-4E68-98AF-A2A7E9815B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9071" y="2803603"/>
            <a:ext cx="2612356" cy="1313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B554A0-7806-48B6-B669-E533FBCCF9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6222" y="4497204"/>
            <a:ext cx="3579450" cy="1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EDAE-1B13-4CA5-9A6C-6B124FDC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Intended Outcomes - Project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E5568-1BAC-4C81-BCC8-E46FE7B528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BB0C80-FD2B-4873-8186-5A60DEB371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C4ADC-5337-4A4F-AA71-1A45049E82F7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E579C0-0287-4127-9019-4A7922E97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56411"/>
            <a:ext cx="5324737" cy="30014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36EF64-6F76-4E22-B7B4-EFFA03C2EF87}"/>
              </a:ext>
            </a:extLst>
          </p:cNvPr>
          <p:cNvSpPr txBox="1"/>
          <p:nvPr/>
        </p:nvSpPr>
        <p:spPr>
          <a:xfrm>
            <a:off x="358105" y="2521020"/>
            <a:ext cx="6118109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Identifies US 101 South of Salinas Improvement Project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Driven Support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Leverage Local/Regional Funds</a:t>
            </a:r>
          </a:p>
        </p:txBody>
      </p:sp>
    </p:spTree>
    <p:extLst>
      <p:ext uri="{BB962C8B-B14F-4D97-AF65-F5344CB8AC3E}">
        <p14:creationId xmlns:p14="http://schemas.microsoft.com/office/powerpoint/2010/main" val="265855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500D-4156-4FBC-BFD7-5174DFDFF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2948" y="55998"/>
            <a:ext cx="2197768" cy="923925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BB30E20-FEC4-4D19-B931-99BC2CB37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77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C2E106-B74B-44F4-AA65-C137644956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B12782-008E-4695-B76A-A277EE1FD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E19137-6824-400F-9588-31F80F4B966E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BA47E2-111E-4062-9FF2-B012266A8486}"/>
              </a:ext>
            </a:extLst>
          </p:cNvPr>
          <p:cNvSpPr/>
          <p:nvPr/>
        </p:nvSpPr>
        <p:spPr>
          <a:xfrm>
            <a:off x="826168" y="979923"/>
            <a:ext cx="10058400" cy="1005840"/>
          </a:xfrm>
          <a:prstGeom prst="rect">
            <a:avLst/>
          </a:prstGeom>
          <a:solidFill>
            <a:srgbClr val="C27F3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/>
              <a:t>Safety &amp; Health</a:t>
            </a:r>
            <a:r>
              <a:rPr lang="en-US" sz="2000" dirty="0"/>
              <a:t>	</a:t>
            </a:r>
          </a:p>
          <a:p>
            <a:r>
              <a:rPr lang="en-US" dirty="0"/>
              <a:t>Provide safety for all users of the transportation system and promote public health.</a:t>
            </a:r>
          </a:p>
        </p:txBody>
      </p:sp>
      <p:pic>
        <p:nvPicPr>
          <p:cNvPr id="25" name="Graphic 13" descr="Warning">
            <a:extLst>
              <a:ext uri="{FF2B5EF4-FFF2-40B4-BE49-F238E27FC236}">
                <a16:creationId xmlns:a16="http://schemas.microsoft.com/office/drawing/2014/main" id="{582E520C-A497-43BE-9019-3B3EB76478A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0461" y="1183758"/>
            <a:ext cx="586105" cy="58610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2EC8CAB-2934-44F7-A096-E4B17A72B83A}"/>
              </a:ext>
            </a:extLst>
          </p:cNvPr>
          <p:cNvSpPr/>
          <p:nvPr/>
        </p:nvSpPr>
        <p:spPr>
          <a:xfrm>
            <a:off x="826168" y="2018148"/>
            <a:ext cx="10058400" cy="1005840"/>
          </a:xfrm>
          <a:prstGeom prst="rect">
            <a:avLst/>
          </a:prstGeom>
          <a:solidFill>
            <a:srgbClr val="07693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/>
              <a:t>Sustainability &amp; Climate Change</a:t>
            </a:r>
          </a:p>
          <a:p>
            <a:r>
              <a:rPr lang="en-US" dirty="0"/>
              <a:t>Practice environmental stewardship, preserve the transportation system, reduce pollution, </a:t>
            </a:r>
          </a:p>
          <a:p>
            <a:r>
              <a:rPr lang="en-US" dirty="0"/>
              <a:t>and mitigate impacts of climate change.</a:t>
            </a:r>
          </a:p>
        </p:txBody>
      </p:sp>
      <p:pic>
        <p:nvPicPr>
          <p:cNvPr id="27" name="Graphic 15" descr="Open hand with plant">
            <a:extLst>
              <a:ext uri="{FF2B5EF4-FFF2-40B4-BE49-F238E27FC236}">
                <a16:creationId xmlns:a16="http://schemas.microsoft.com/office/drawing/2014/main" id="{354F23A7-61AF-4A05-ACED-E8FD3B627FC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0461" y="2194360"/>
            <a:ext cx="629285" cy="62928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818AF1B-B883-47ED-86B7-CA450CB643CE}"/>
              </a:ext>
            </a:extLst>
          </p:cNvPr>
          <p:cNvSpPr/>
          <p:nvPr/>
        </p:nvSpPr>
        <p:spPr>
          <a:xfrm>
            <a:off x="826166" y="3058278"/>
            <a:ext cx="10058400" cy="1005840"/>
          </a:xfrm>
          <a:prstGeom prst="rect">
            <a:avLst/>
          </a:prstGeom>
          <a:solidFill>
            <a:srgbClr val="2E3B8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/>
              <a:t>Economy</a:t>
            </a:r>
          </a:p>
          <a:p>
            <a:r>
              <a:rPr lang="en-US" dirty="0"/>
              <a:t>Manage the corridor’s assets, support the economy, and enhance the region’s livability.</a:t>
            </a:r>
          </a:p>
        </p:txBody>
      </p:sp>
      <p:pic>
        <p:nvPicPr>
          <p:cNvPr id="29" name="Graphic 28" descr="Coins">
            <a:extLst>
              <a:ext uri="{FF2B5EF4-FFF2-40B4-BE49-F238E27FC236}">
                <a16:creationId xmlns:a16="http://schemas.microsoft.com/office/drawing/2014/main" id="{D34B4FAC-A1A1-4F30-96BB-B0B0D4042EF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53315" y="3251200"/>
            <a:ext cx="603250" cy="6032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DA93285-FD96-48CE-8411-464465D06BC9}"/>
              </a:ext>
            </a:extLst>
          </p:cNvPr>
          <p:cNvSpPr/>
          <p:nvPr/>
        </p:nvSpPr>
        <p:spPr>
          <a:xfrm>
            <a:off x="826168" y="4106028"/>
            <a:ext cx="10058400" cy="1005840"/>
          </a:xfrm>
          <a:prstGeom prst="rect">
            <a:avLst/>
          </a:prstGeom>
          <a:solidFill>
            <a:srgbClr val="9C205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/>
              <a:t>Mobility</a:t>
            </a:r>
          </a:p>
          <a:p>
            <a:r>
              <a:rPr lang="en-US" dirty="0"/>
              <a:t>Provide a reliable and efficient transportation system for all people and goods.</a:t>
            </a:r>
          </a:p>
        </p:txBody>
      </p:sp>
      <p:pic>
        <p:nvPicPr>
          <p:cNvPr id="31" name="Graphic 19" descr="Car">
            <a:extLst>
              <a:ext uri="{FF2B5EF4-FFF2-40B4-BE49-F238E27FC236}">
                <a16:creationId xmlns:a16="http://schemas.microsoft.com/office/drawing/2014/main" id="{5D16F5CA-FEE0-4AEA-8AF6-961E17500334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73351" y="4319823"/>
            <a:ext cx="638175" cy="63817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1FDE28A-82DE-44D4-8EEF-DD0259DB2B48}"/>
              </a:ext>
            </a:extLst>
          </p:cNvPr>
          <p:cNvSpPr/>
          <p:nvPr/>
        </p:nvSpPr>
        <p:spPr>
          <a:xfrm>
            <a:off x="826166" y="5165208"/>
            <a:ext cx="10058401" cy="1005840"/>
          </a:xfrm>
          <a:prstGeom prst="rect">
            <a:avLst/>
          </a:prstGeom>
          <a:solidFill>
            <a:srgbClr val="6EA8C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/>
              <a:t>Equity</a:t>
            </a:r>
          </a:p>
          <a:p>
            <a:r>
              <a:rPr lang="en-US" dirty="0"/>
              <a:t>Promote social equity and ensure all socio-economic groups have accessible and equitable </a:t>
            </a:r>
          </a:p>
          <a:p>
            <a:r>
              <a:rPr lang="en-US" dirty="0"/>
              <a:t>level of transportation services.</a:t>
            </a:r>
          </a:p>
        </p:txBody>
      </p:sp>
      <p:pic>
        <p:nvPicPr>
          <p:cNvPr id="33" name="Graphic 21" descr="Scales of justice">
            <a:extLst>
              <a:ext uri="{FF2B5EF4-FFF2-40B4-BE49-F238E27FC236}">
                <a16:creationId xmlns:a16="http://schemas.microsoft.com/office/drawing/2014/main" id="{1B0BC332-D44F-44B4-A437-C24B9C2BB4E8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70461" y="5310423"/>
            <a:ext cx="681355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2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500D-4156-4FBC-BFD7-5174DFDFF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2948" y="55998"/>
            <a:ext cx="5800366" cy="923925"/>
          </a:xfrm>
        </p:spPr>
        <p:txBody>
          <a:bodyPr>
            <a:normAutofit/>
          </a:bodyPr>
          <a:lstStyle/>
          <a:p>
            <a:r>
              <a:rPr lang="en-US" dirty="0"/>
              <a:t>Priority Project Types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BB30E20-FEC4-4D19-B931-99BC2CB37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77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C2E106-B74B-44F4-AA65-C137644956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B12782-008E-4695-B76A-A277EE1FD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E19137-6824-400F-9588-31F80F4B966E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BA47E2-111E-4062-9FF2-B012266A8486}"/>
              </a:ext>
            </a:extLst>
          </p:cNvPr>
          <p:cNvSpPr/>
          <p:nvPr/>
        </p:nvSpPr>
        <p:spPr>
          <a:xfrm>
            <a:off x="826168" y="979923"/>
            <a:ext cx="10058400" cy="1005840"/>
          </a:xfrm>
          <a:prstGeom prst="rect">
            <a:avLst/>
          </a:prstGeom>
          <a:solidFill>
            <a:srgbClr val="C27F3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Operational Improvements and Conflict Point Reduction Points</a:t>
            </a:r>
            <a:r>
              <a:rPr lang="en-US" dirty="0"/>
              <a:t>.</a:t>
            </a:r>
          </a:p>
        </p:txBody>
      </p:sp>
      <p:pic>
        <p:nvPicPr>
          <p:cNvPr id="25" name="Graphic 13" descr="Warning">
            <a:extLst>
              <a:ext uri="{FF2B5EF4-FFF2-40B4-BE49-F238E27FC236}">
                <a16:creationId xmlns:a16="http://schemas.microsoft.com/office/drawing/2014/main" id="{582E520C-A497-43BE-9019-3B3EB76478A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0461" y="1183758"/>
            <a:ext cx="586105" cy="58610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2EC8CAB-2934-44F7-A096-E4B17A72B83A}"/>
              </a:ext>
            </a:extLst>
          </p:cNvPr>
          <p:cNvSpPr/>
          <p:nvPr/>
        </p:nvSpPr>
        <p:spPr>
          <a:xfrm>
            <a:off x="826168" y="2018148"/>
            <a:ext cx="10058400" cy="1005840"/>
          </a:xfrm>
          <a:prstGeom prst="rect">
            <a:avLst/>
          </a:prstGeom>
          <a:solidFill>
            <a:srgbClr val="07693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Alternative Fuel Charging Stations and Air Pollutant Reduction Points.</a:t>
            </a:r>
            <a:endParaRPr lang="en-US" dirty="0"/>
          </a:p>
        </p:txBody>
      </p:sp>
      <p:pic>
        <p:nvPicPr>
          <p:cNvPr id="27" name="Graphic 15" descr="Open hand with plant">
            <a:extLst>
              <a:ext uri="{FF2B5EF4-FFF2-40B4-BE49-F238E27FC236}">
                <a16:creationId xmlns:a16="http://schemas.microsoft.com/office/drawing/2014/main" id="{354F23A7-61AF-4A05-ACED-E8FD3B627FC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0461" y="2194360"/>
            <a:ext cx="629285" cy="62928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818AF1B-B883-47ED-86B7-CA450CB643CE}"/>
              </a:ext>
            </a:extLst>
          </p:cNvPr>
          <p:cNvSpPr/>
          <p:nvPr/>
        </p:nvSpPr>
        <p:spPr>
          <a:xfrm>
            <a:off x="826166" y="3058278"/>
            <a:ext cx="10058400" cy="1005840"/>
          </a:xfrm>
          <a:prstGeom prst="rect">
            <a:avLst/>
          </a:prstGeom>
          <a:solidFill>
            <a:srgbClr val="2E3B8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Freight &amp; Goods Movement Improvements.</a:t>
            </a:r>
            <a:endParaRPr lang="en-US" dirty="0"/>
          </a:p>
        </p:txBody>
      </p:sp>
      <p:pic>
        <p:nvPicPr>
          <p:cNvPr id="29" name="Graphic 28" descr="Coins">
            <a:extLst>
              <a:ext uri="{FF2B5EF4-FFF2-40B4-BE49-F238E27FC236}">
                <a16:creationId xmlns:a16="http://schemas.microsoft.com/office/drawing/2014/main" id="{D34B4FAC-A1A1-4F30-96BB-B0B0D4042EF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53315" y="3251200"/>
            <a:ext cx="603250" cy="6032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DA93285-FD96-48CE-8411-464465D06BC9}"/>
              </a:ext>
            </a:extLst>
          </p:cNvPr>
          <p:cNvSpPr/>
          <p:nvPr/>
        </p:nvSpPr>
        <p:spPr>
          <a:xfrm>
            <a:off x="826168" y="4106028"/>
            <a:ext cx="10058400" cy="1005840"/>
          </a:xfrm>
          <a:prstGeom prst="rect">
            <a:avLst/>
          </a:prstGeom>
          <a:solidFill>
            <a:srgbClr val="9C205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Freeway Conversion and New Interchanges </a:t>
            </a:r>
            <a:endParaRPr lang="en-US" dirty="0"/>
          </a:p>
        </p:txBody>
      </p:sp>
      <p:pic>
        <p:nvPicPr>
          <p:cNvPr id="31" name="Graphic 19" descr="Car">
            <a:extLst>
              <a:ext uri="{FF2B5EF4-FFF2-40B4-BE49-F238E27FC236}">
                <a16:creationId xmlns:a16="http://schemas.microsoft.com/office/drawing/2014/main" id="{5D16F5CA-FEE0-4AEA-8AF6-961E17500334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73351" y="4319823"/>
            <a:ext cx="638175" cy="63817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1FDE28A-82DE-44D4-8EEF-DD0259DB2B48}"/>
              </a:ext>
            </a:extLst>
          </p:cNvPr>
          <p:cNvSpPr/>
          <p:nvPr/>
        </p:nvSpPr>
        <p:spPr>
          <a:xfrm>
            <a:off x="826166" y="5165208"/>
            <a:ext cx="10058401" cy="1005840"/>
          </a:xfrm>
          <a:prstGeom prst="rect">
            <a:avLst/>
          </a:prstGeom>
          <a:solidFill>
            <a:srgbClr val="6EA8C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Bike, Ped, Transit, Rail, and Park &amp; Ride Improvements.</a:t>
            </a:r>
            <a:endParaRPr lang="en-US" dirty="0"/>
          </a:p>
        </p:txBody>
      </p:sp>
      <p:pic>
        <p:nvPicPr>
          <p:cNvPr id="33" name="Graphic 21" descr="Scales of justice">
            <a:extLst>
              <a:ext uri="{FF2B5EF4-FFF2-40B4-BE49-F238E27FC236}">
                <a16:creationId xmlns:a16="http://schemas.microsoft.com/office/drawing/2014/main" id="{1B0BC332-D44F-44B4-A437-C24B9C2BB4E8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70461" y="5310423"/>
            <a:ext cx="681355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28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9A18C41AAC3418EBFC4D13CA3E59E" ma:contentTypeVersion="18" ma:contentTypeDescription="Create a new document." ma:contentTypeScope="" ma:versionID="0a1dcaea621e8347db2a2554a99cf2f3">
  <xsd:schema xmlns:xsd="http://www.w3.org/2001/XMLSchema" xmlns:xs="http://www.w3.org/2001/XMLSchema" xmlns:p="http://schemas.microsoft.com/office/2006/metadata/properties" xmlns:ns2="dc22578f-816f-46db-a965-a1ef8daeb1c2" xmlns:ns3="faf2dff7-1506-4aa5-8991-bbb7af5dd8fc" targetNamespace="http://schemas.microsoft.com/office/2006/metadata/properties" ma:root="true" ma:fieldsID="b85a23c7cc14fef393a7738ef4eaeecd" ns2:_="" ns3:_="">
    <xsd:import namespace="dc22578f-816f-46db-a965-a1ef8daeb1c2"/>
    <xsd:import namespace="faf2dff7-1506-4aa5-8991-bbb7af5dd8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2578f-816f-46db-a965-a1ef8daeb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2b3e53e-12d5-4e58-a8f6-425b524cd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2dff7-1506-4aa5-8991-bbb7af5dd8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cb4c813-3d77-496f-a794-c7be73d0bcde}" ma:internalName="TaxCatchAll" ma:showField="CatchAllData" ma:web="faf2dff7-1506-4aa5-8991-bbb7af5dd8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22578f-816f-46db-a965-a1ef8daeb1c2">
      <Terms xmlns="http://schemas.microsoft.com/office/infopath/2007/PartnerControls"/>
    </lcf76f155ced4ddcb4097134ff3c332f>
    <_Flow_SignoffStatus xmlns="dc22578f-816f-46db-a965-a1ef8daeb1c2" xsi:nil="true"/>
    <TaxCatchAll xmlns="faf2dff7-1506-4aa5-8991-bbb7af5dd8fc" xsi:nil="true"/>
  </documentManagement>
</p:properties>
</file>

<file path=customXml/itemProps1.xml><?xml version="1.0" encoding="utf-8"?>
<ds:datastoreItem xmlns:ds="http://schemas.openxmlformats.org/officeDocument/2006/customXml" ds:itemID="{CB25DEE6-AB4A-4C82-A323-D93AC59098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7F6F54-0FD3-40D3-A547-885C6D2543C7}"/>
</file>

<file path=customXml/itemProps3.xml><?xml version="1.0" encoding="utf-8"?>
<ds:datastoreItem xmlns:ds="http://schemas.openxmlformats.org/officeDocument/2006/customXml" ds:itemID="{EB07C534-E5AA-4A55-989E-67A43536C080}"/>
</file>

<file path=docProps/app.xml><?xml version="1.0" encoding="utf-8"?>
<Properties xmlns="http://schemas.openxmlformats.org/officeDocument/2006/extended-properties" xmlns:vt="http://schemas.openxmlformats.org/officeDocument/2006/docPropsVTypes">
  <TotalTime>4956</TotalTime>
  <Words>776</Words>
  <Application>Microsoft Office PowerPoint</Application>
  <PresentationFormat>Widescreen</PresentationFormat>
  <Paragraphs>123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US 101 Business Plan</vt:lpstr>
      <vt:lpstr>Introduction</vt:lpstr>
      <vt:lpstr>PowerPoint Presentation</vt:lpstr>
      <vt:lpstr>Charter</vt:lpstr>
      <vt:lpstr>Foundational Documents</vt:lpstr>
      <vt:lpstr>Intended Outcomes</vt:lpstr>
      <vt:lpstr>Intended Outcomes - Project Example</vt:lpstr>
      <vt:lpstr>Goals</vt:lpstr>
      <vt:lpstr>Priority Project Types</vt:lpstr>
      <vt:lpstr>US 101 BP Project Considerations (Highway)</vt:lpstr>
      <vt:lpstr>US 101 BP Project Considerations (Non-Hwy)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101 Business Plan</dc:title>
  <dc:creator>Faul, Vanessa@DOT</dc:creator>
  <cp:lastModifiedBy>Doug Bilse</cp:lastModifiedBy>
  <cp:revision>286</cp:revision>
  <dcterms:created xsi:type="dcterms:W3CDTF">2020-02-05T19:11:50Z</dcterms:created>
  <dcterms:modified xsi:type="dcterms:W3CDTF">2023-08-21T19:02:58Z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0x0101009A89A18C41AAC3418EBFC4D13CA3E59E</vt:lpwstr>
  </property>
  <property fmtid="{D5CDD505-2E9C-101B-9397-08002B2CF9AE}" pid="3" name="MediaServiceImageTags">
    <vt:lpwstr/>
  </property>
</Properties>
</file>