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0"/>
  </p:notesMasterIdLst>
  <p:sldIdLst>
    <p:sldId id="256" r:id="rId7"/>
    <p:sldId id="330" r:id="rId8"/>
    <p:sldId id="265" r:id="rId9"/>
    <p:sldId id="318" r:id="rId10"/>
    <p:sldId id="324" r:id="rId11"/>
    <p:sldId id="271" r:id="rId12"/>
    <p:sldId id="273" r:id="rId13"/>
    <p:sldId id="275" r:id="rId14"/>
    <p:sldId id="276" r:id="rId15"/>
    <p:sldId id="270" r:id="rId16"/>
    <p:sldId id="328" r:id="rId17"/>
    <p:sldId id="325" r:id="rId18"/>
    <p:sldId id="33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7403" autoAdjust="0"/>
  </p:normalViewPr>
  <p:slideViewPr>
    <p:cSldViewPr snapToGrid="0">
      <p:cViewPr varScale="1">
        <p:scale>
          <a:sx n="123" d="100"/>
          <a:sy n="123" d="100"/>
        </p:scale>
        <p:origin x="284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23" Type="http://schemas.openxmlformats.org/officeDocument/2006/relationships/theme" Target="theme/theme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viewProps" Target="viewProp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9:06:00.39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3058,'31'38,"-26"-30,1 0,0-1,1 0,-1 0,15 11,-12-10,0 0,-1 1,0 0,0 0,-1 1,10 18,-9-15,0-1,0 0,1-1,14 14,-8-13,1 0,1-2,0 0,0 0,1-2,23 8,-11-7,-1-2,1-1,1-1,35 1,-63-6,281 12,-264-11,1 0,1-1,-1-1,0-1,1 0,-1-2,0 0,36-13,-25 6,1 1,66-9,-88 17,258-51,49-28,-194 46,5-9,-16 4,-23 12,111-28,-81 25,21-3,130-7,-78-5,-95 20,52-23,-102 31,88-20,91-25,-61 13,158-36,-265 74,6-1,-1-2,0-3,91-40,94-74,-232 124,-1 0,-1-1,1-1,-1-1,-1 0,0 0,-1-2,15-17,-6 8,0 1,2 1,35-23,-30 23,-1-2,25-25,25-19,-28 26,85-66,71-77,-178 156,-12 11,-1-2,18-24,4-6,24-24,118-104,-148 146,-1-2,31-42,-35 44,2 1,43-35,-6 6,-31 25,1-1,41-32,48-20,-48 28,-42 34,-2-1,33-33,-40 32,-1-1,-2-1,27-41,-17 11,-22 38,1 0,1 0,14-17,7-5,-18 22,1 1,0 0,2 1,31-26,-49 44,33-19,-33 18,1 1,0-1,-1 1,1 0,0-1,-1 1,1 0,0 0,0 0,-1-1,1 1,0 0,0 0,-1 0,1 0,0 0,0 0,-1 1,1-1,0 0,0 0,-1 0,1 1,0-1,-1 0,1 1,0-1,-1 1,1-1,0 1,-1-1,1 1,-1-1,1 1,-1-1,1 1,-1 0,0-1,1 1,-1 0,0-1,1 1,-1 0,0 1,1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B647-5B7E-428D-A022-2B9B0470C48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2322D-DD35-4D5F-AE53-59DEBC89B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3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CalibriBold"/>
              </a:rPr>
              <a:t>Measure X Oversight Committee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1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1.3 mi long corridor</a:t>
            </a:r>
          </a:p>
          <a:p>
            <a:endParaRPr lang="en-US" dirty="0"/>
          </a:p>
          <a:p>
            <a:r>
              <a:rPr lang="en-US" dirty="0"/>
              <a:t>Signal Failure, gridlock occurs – power outage, disasters when Emergency Vehicle Response is critical;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64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Steps: </a:t>
            </a:r>
          </a:p>
          <a:p>
            <a:pPr marL="171450" indent="-171450">
              <a:buFontTx/>
              <a:buChar char="-"/>
            </a:pPr>
            <a:r>
              <a:rPr lang="en-US" dirty="0"/>
              <a:t>Dedicated Website: FAQ, Newsletters, Traffic Updates, Live Camera Feeds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Stakeholder Meeting 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Project Celebration in June, more info to 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Widening from 2 to 4 lanes, from Imjin Road to Reservation Road (1.8 miles)</a:t>
            </a:r>
          </a:p>
          <a:p>
            <a:r>
              <a:rPr lang="en-US" dirty="0"/>
              <a:t>13 Years – Design, Environmental Clearance, Right of Way, Interested Parties</a:t>
            </a:r>
          </a:p>
          <a:p>
            <a:r>
              <a:rPr lang="en-US" dirty="0"/>
              <a:t>Total cost $43.5M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6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Widen to four lanes</a:t>
            </a:r>
          </a:p>
          <a:p>
            <a:r>
              <a:rPr lang="en-US" dirty="0"/>
              <a:t>Install four roundabouts</a:t>
            </a:r>
          </a:p>
          <a:p>
            <a:r>
              <a:rPr lang="en-US" dirty="0"/>
              <a:t>Install mixed use path</a:t>
            </a:r>
          </a:p>
          <a:p>
            <a:r>
              <a:rPr lang="en-US" dirty="0"/>
              <a:t>On-street buffered bike lanes</a:t>
            </a:r>
          </a:p>
          <a:p>
            <a:r>
              <a:rPr lang="en-US" dirty="0"/>
              <a:t>Stormwater treatment areas</a:t>
            </a:r>
          </a:p>
          <a:p>
            <a:r>
              <a:rPr lang="en-US" dirty="0"/>
              <a:t>Retaining and sound walls</a:t>
            </a:r>
          </a:p>
          <a:p>
            <a:r>
              <a:rPr lang="en-US" dirty="0"/>
              <a:t>Landscaping and irrigation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0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Roundabouts at Imjin Rd (getting a new name) along with Marina Heights Drive. </a:t>
            </a:r>
          </a:p>
          <a:p>
            <a:r>
              <a:rPr lang="en-US" dirty="0"/>
              <a:t>These roundabouts will have new pedestrian and bicycle crossings as well as transition elements for Class 2 Bike riders to travers the roundabouts either within the roundabout or on an off-road Class 1 pathway.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7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Busiest Intersection of Abrams/Imjin will be designed to reduce the intersection delay in half</a:t>
            </a:r>
          </a:p>
          <a:p>
            <a:endParaRPr lang="en-US" dirty="0"/>
          </a:p>
          <a:p>
            <a:r>
              <a:rPr lang="en-US" dirty="0"/>
              <a:t>Grades at Preston Drive will be adjusted to allow better sight distance for all modes of travel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6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Improvements to MST bus stop and Army Corp entrance has been incorporated into the project design. Improvements to the Signal at the Reservation/Imjin intersection will also adjust for the new turning configurations and bike timing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2322D-DD35-4D5F-AE53-59DEBC89BC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5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/>
            <a:r>
              <a:rPr lang="en-US" altLang="en-US" dirty="0">
                <a:latin typeface="Arial" panose="020B0604020202020204" pitchFamily="34" charset="0"/>
              </a:rPr>
              <a:t>This slide shows typical crash reduction data for converting a standard signalized intersection to a modern roundabout.  </a:t>
            </a:r>
          </a:p>
          <a:p>
            <a:pPr marL="225425" indent="-225425" eaLnBrk="1" hangingPunct="1"/>
            <a:r>
              <a:rPr lang="en-US" altLang="en-US" dirty="0">
                <a:latin typeface="Arial" panose="020B0604020202020204" pitchFamily="34" charset="0"/>
              </a:rPr>
              <a:t>The top two numbers shown are for all roundabouts (1- and 2-lane, rural and urban). </a:t>
            </a:r>
          </a:p>
          <a:p>
            <a:pPr marL="225425" indent="-225425" eaLnBrk="1" hangingPunct="1"/>
            <a:r>
              <a:rPr lang="en-US" altLang="en-US" dirty="0">
                <a:latin typeface="Arial" panose="020B0604020202020204" pitchFamily="34" charset="0"/>
              </a:rPr>
              <a:t>However, studies show that crashes are reduced significantly for both 1- and 2-lane configurations.</a:t>
            </a:r>
          </a:p>
          <a:p>
            <a:pPr marL="225425" indent="-225425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9650-F5D9-4597-88A2-8AE574961D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/>
            <a:r>
              <a:rPr lang="en-US" altLang="en-US" dirty="0">
                <a:latin typeface="Arial" panose="020B0604020202020204" pitchFamily="34" charset="0"/>
              </a:rPr>
              <a:t>National Highway Traffic Safety Administration found that travel speeds through intersections have direct relation to Pedestrian Fatalities when hit by motor vehicles.</a:t>
            </a:r>
          </a:p>
          <a:p>
            <a:pPr marL="225425" indent="-225425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marL="225425" indent="-225425" eaLnBrk="1" hangingPunct="1"/>
            <a:r>
              <a:rPr lang="en-US" altLang="en-US" dirty="0">
                <a:latin typeface="Arial" panose="020B0604020202020204" pitchFamily="34" charset="0"/>
              </a:rPr>
              <a:t>Benefits from Roundabout Geometry prevents excessive speeds through major intersections, greatly reducing the likelihood of fatalities during pedestrian-vehicle accidents.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9650-F5D9-4597-88A2-8AE574961D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0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5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4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1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9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9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7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A1B29-B9E2-4197-9D57-8200CFE1B57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AE77-0121-4333-B552-660377A3CF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8" descr="CSG Consultants - Trusted and Experienced Public Agency Partner">
            <a:extLst>
              <a:ext uri="{FF2B5EF4-FFF2-40B4-BE49-F238E27FC236}">
                <a16:creationId xmlns:a16="http://schemas.microsoft.com/office/drawing/2014/main" id="{701E2A93-96DA-41CD-D732-D3499563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03" y="5634934"/>
            <a:ext cx="783799" cy="8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8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Traffic Comparison Analysis (2035)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396240" y="2718434"/>
          <a:ext cx="8422639" cy="1579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280">
                  <a:extLst>
                    <a:ext uri="{9D8B030D-6E8A-4147-A177-3AD203B41FA5}">
                      <a16:colId xmlns:a16="http://schemas.microsoft.com/office/drawing/2014/main" val="3696513324"/>
                    </a:ext>
                  </a:extLst>
                </a:gridCol>
                <a:gridCol w="2713593">
                  <a:extLst>
                    <a:ext uri="{9D8B030D-6E8A-4147-A177-3AD203B41FA5}">
                      <a16:colId xmlns:a16="http://schemas.microsoft.com/office/drawing/2014/main" val="1024735447"/>
                    </a:ext>
                  </a:extLst>
                </a:gridCol>
                <a:gridCol w="2579766">
                  <a:extLst>
                    <a:ext uri="{9D8B030D-6E8A-4147-A177-3AD203B41FA5}">
                      <a16:colId xmlns:a16="http://schemas.microsoft.com/office/drawing/2014/main" val="2409024908"/>
                    </a:ext>
                  </a:extLst>
                </a:gridCol>
              </a:tblGrid>
              <a:tr h="634633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Traffi</a:t>
                      </a:r>
                      <a:r>
                        <a:rPr lang="en-US" sz="3000" b="1" baseline="0" dirty="0"/>
                        <a:t>c Signals</a:t>
                      </a:r>
                      <a:endParaRPr lang="en-US" sz="3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/>
                        <a:t>Roundabouts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100153"/>
                  </a:ext>
                </a:extLst>
              </a:tr>
              <a:tr h="634633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Average</a:t>
                      </a:r>
                      <a:r>
                        <a:rPr lang="en-US" sz="2800" b="1" i="1" baseline="0" dirty="0"/>
                        <a:t> Off-Peak Hour</a:t>
                      </a:r>
                      <a:endParaRPr lang="en-US" sz="2800" b="1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2763292"/>
                  </a:ext>
                </a:extLst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628650" y="1127761"/>
            <a:ext cx="7886699" cy="1081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Average Travel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53616" y="1483762"/>
            <a:ext cx="116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(Minutes)</a:t>
            </a:r>
            <a:endParaRPr lang="en-US" sz="3600" dirty="0"/>
          </a:p>
        </p:txBody>
      </p:sp>
      <p:pic>
        <p:nvPicPr>
          <p:cNvPr id="7" name="Picture 2" descr="Image result for traffic sig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17" y="1937328"/>
            <a:ext cx="662971" cy="6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roundabout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97" y="1896849"/>
            <a:ext cx="706284" cy="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E09C471-9E54-4193-9787-D06FC300F032}"/>
              </a:ext>
            </a:extLst>
          </p:cNvPr>
          <p:cNvSpPr txBox="1">
            <a:spLocks/>
          </p:cNvSpPr>
          <p:nvPr/>
        </p:nvSpPr>
        <p:spPr>
          <a:xfrm>
            <a:off x="628650" y="4187005"/>
            <a:ext cx="8356651" cy="960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*1 min. reduction, 15-30%, Emergency Response effectiveness </a:t>
            </a:r>
          </a:p>
        </p:txBody>
      </p:sp>
    </p:spTree>
    <p:extLst>
      <p:ext uri="{BB962C8B-B14F-4D97-AF65-F5344CB8AC3E}">
        <p14:creationId xmlns:p14="http://schemas.microsoft.com/office/powerpoint/2010/main" val="272393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45249"/>
            <a:ext cx="7886700" cy="1325563"/>
          </a:xfrm>
        </p:spPr>
        <p:txBody>
          <a:bodyPr/>
          <a:lstStyle/>
          <a:p>
            <a:r>
              <a:rPr lang="en-US" dirty="0"/>
              <a:t>Current Project Schedule</a:t>
            </a:r>
          </a:p>
        </p:txBody>
      </p:sp>
      <p:sp>
        <p:nvSpPr>
          <p:cNvPr id="3" name="AutoShape 2" descr="Image result for emergency vehicl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28650" y="1825624"/>
            <a:ext cx="7886700" cy="48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/>
              <a:t>Environmental Clearance: </a:t>
            </a:r>
          </a:p>
          <a:p>
            <a:pPr lvl="1"/>
            <a:r>
              <a:rPr lang="en-US" sz="3000" dirty="0"/>
              <a:t>April-June 2023</a:t>
            </a:r>
          </a:p>
          <a:p>
            <a:endParaRPr lang="en-US" dirty="0"/>
          </a:p>
          <a:p>
            <a:r>
              <a:rPr lang="en-US" b="1" dirty="0"/>
              <a:t>Celebratory Construction Start: </a:t>
            </a:r>
          </a:p>
          <a:p>
            <a:pPr lvl="1"/>
            <a:r>
              <a:rPr lang="en-US" sz="3000" dirty="0"/>
              <a:t>June 2023</a:t>
            </a:r>
          </a:p>
          <a:p>
            <a:endParaRPr lang="en-US" dirty="0"/>
          </a:p>
          <a:p>
            <a:r>
              <a:rPr lang="en-US" b="1" dirty="0"/>
              <a:t>Construction Timeline:</a:t>
            </a:r>
          </a:p>
          <a:p>
            <a:pPr lvl="1"/>
            <a:r>
              <a:rPr lang="en-US" sz="3000" dirty="0"/>
              <a:t>June 2023 – September 2025</a:t>
            </a:r>
          </a:p>
        </p:txBody>
      </p:sp>
      <p:pic>
        <p:nvPicPr>
          <p:cNvPr id="1026" name="Picture 2" descr="California Department of Fish and Wildlife | U.S. Fish &amp; Wildlife Service">
            <a:extLst>
              <a:ext uri="{FF2B5EF4-FFF2-40B4-BE49-F238E27FC236}">
                <a16:creationId xmlns:a16="http://schemas.microsoft.com/office/drawing/2014/main" id="{5D8E0571-8887-06F8-D0BB-0ECC1202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44" y="1604803"/>
            <a:ext cx="1151021" cy="15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nise Duffy &amp; Associates , Inc.">
            <a:extLst>
              <a:ext uri="{FF2B5EF4-FFF2-40B4-BE49-F238E27FC236}">
                <a16:creationId xmlns:a16="http://schemas.microsoft.com/office/drawing/2014/main" id="{8ECF370D-34C1-737D-6988-FFF18EE2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92" y="3201989"/>
            <a:ext cx="11334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rris &amp; Associates">
            <a:extLst>
              <a:ext uri="{FF2B5EF4-FFF2-40B4-BE49-F238E27FC236}">
                <a16:creationId xmlns:a16="http://schemas.microsoft.com/office/drawing/2014/main" id="{8669DC8D-38CA-214F-5360-44ADBD19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18" y="3074895"/>
            <a:ext cx="1275513" cy="12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ansportation Agency for Monterey County">
            <a:extLst>
              <a:ext uri="{FF2B5EF4-FFF2-40B4-BE49-F238E27FC236}">
                <a16:creationId xmlns:a16="http://schemas.microsoft.com/office/drawing/2014/main" id="{BC340C5B-9D28-DBE7-D228-A0671115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13" y="4427665"/>
            <a:ext cx="2762318" cy="69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me - Big Sur Land Trust">
            <a:extLst>
              <a:ext uri="{FF2B5EF4-FFF2-40B4-BE49-F238E27FC236}">
                <a16:creationId xmlns:a16="http://schemas.microsoft.com/office/drawing/2014/main" id="{8DFB1B7A-4CC1-323E-9AD2-80D7EA86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85" y="1627933"/>
            <a:ext cx="1816833" cy="7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onal Fish and Wildlife Foundation (NFWF) | Land Trust Bird Conservation  Initiative">
            <a:extLst>
              <a:ext uri="{FF2B5EF4-FFF2-40B4-BE49-F238E27FC236}">
                <a16:creationId xmlns:a16="http://schemas.microsoft.com/office/drawing/2014/main" id="{2497C528-A6AD-F0FA-766B-66793486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14" y="2481688"/>
            <a:ext cx="1537774" cy="50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0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EAD-6D75-4F57-9FEE-8BC9206E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	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27B1E5-45D6-4C4A-84D4-FB6E41F0F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116612"/>
              </p:ext>
            </p:extLst>
          </p:nvPr>
        </p:nvGraphicFramePr>
        <p:xfrm>
          <a:off x="295275" y="1428750"/>
          <a:ext cx="8702142" cy="4442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356">
                  <a:extLst>
                    <a:ext uri="{9D8B030D-6E8A-4147-A177-3AD203B41FA5}">
                      <a16:colId xmlns:a16="http://schemas.microsoft.com/office/drawing/2014/main" val="3716979628"/>
                    </a:ext>
                  </a:extLst>
                </a:gridCol>
                <a:gridCol w="2976381">
                  <a:extLst>
                    <a:ext uri="{9D8B030D-6E8A-4147-A177-3AD203B41FA5}">
                      <a16:colId xmlns:a16="http://schemas.microsoft.com/office/drawing/2014/main" val="4243726472"/>
                    </a:ext>
                  </a:extLst>
                </a:gridCol>
                <a:gridCol w="3249637">
                  <a:extLst>
                    <a:ext uri="{9D8B030D-6E8A-4147-A177-3AD203B41FA5}">
                      <a16:colId xmlns:a16="http://schemas.microsoft.com/office/drawing/2014/main" val="2369258510"/>
                    </a:ext>
                  </a:extLst>
                </a:gridCol>
                <a:gridCol w="549768">
                  <a:extLst>
                    <a:ext uri="{9D8B030D-6E8A-4147-A177-3AD203B41FA5}">
                      <a16:colId xmlns:a16="http://schemas.microsoft.com/office/drawing/2014/main" val="4117172332"/>
                    </a:ext>
                  </a:extLst>
                </a:gridCol>
              </a:tblGrid>
              <a:tr h="88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Component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Funding Source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>
                          <a:effectLst/>
                        </a:rPr>
                        <a:t>Amount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1104281"/>
                  </a:ext>
                </a:extLst>
              </a:tr>
              <a:tr h="88209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Construction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>
                          <a:effectLst/>
                        </a:rPr>
                        <a:t>Local Impact Fee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$2.00 million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1473357"/>
                  </a:ext>
                </a:extLst>
              </a:tr>
              <a:tr h="1339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Measure X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$18.25 million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840254"/>
                  </a:ext>
                </a:extLst>
              </a:tr>
              <a:tr h="42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u="none" strike="noStrike" baseline="0" dirty="0">
                          <a:latin typeface="+mn-lt"/>
                        </a:rPr>
                        <a:t>Senate Bill 1 (SB1) </a:t>
                      </a:r>
                    </a:p>
                    <a:p>
                      <a:pPr algn="l"/>
                      <a:r>
                        <a:rPr lang="en-US" sz="2000" b="0" i="0" u="none" strike="noStrike" baseline="0" dirty="0">
                          <a:latin typeface="+mn-lt"/>
                        </a:rPr>
                        <a:t>Local Partnership Program (LPP)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$20.25 million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256584"/>
                  </a:ext>
                </a:extLst>
              </a:tr>
              <a:tr h="4245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$40.5 million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 Neue LT Com 47 Light"/>
                        <a:ea typeface="Calibri" panose="020F0502020204030204" pitchFamily="34" charset="0"/>
                        <a:cs typeface="Helvetica Neue LT Com 47 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410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62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45249"/>
            <a:ext cx="78867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BC45C2-D52D-893B-656F-EF8713F533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0143" y="801858"/>
            <a:ext cx="9532192" cy="6317289"/>
          </a:xfrm>
          <a:prstGeom prst="rect">
            <a:avLst/>
          </a:prstGeom>
        </p:spPr>
      </p:pic>
      <p:sp>
        <p:nvSpPr>
          <p:cNvPr id="3" name="AutoShape 2" descr="Image result for emergency vehicl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28650" y="1825624"/>
            <a:ext cx="6548989" cy="48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500" dirty="0"/>
              <a:t>Project Overview</a:t>
            </a:r>
          </a:p>
          <a:p>
            <a:endParaRPr lang="en-US" sz="3500" dirty="0"/>
          </a:p>
          <a:p>
            <a:r>
              <a:rPr lang="en-US" sz="3500" dirty="0"/>
              <a:t>Traffic Safety</a:t>
            </a:r>
          </a:p>
          <a:p>
            <a:endParaRPr lang="en-US" sz="3500" dirty="0"/>
          </a:p>
          <a:p>
            <a:r>
              <a:rPr lang="en-US" sz="3500" dirty="0"/>
              <a:t>Finalize Environmental Clearance</a:t>
            </a:r>
          </a:p>
          <a:p>
            <a:endParaRPr lang="en-US" sz="3500" dirty="0"/>
          </a:p>
          <a:p>
            <a:r>
              <a:rPr lang="en-US" sz="3500" dirty="0"/>
              <a:t>Funding Summary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38574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45249"/>
            <a:ext cx="78867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AutoShape 2" descr="Image result for emergency vehicl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28650" y="1825624"/>
            <a:ext cx="6548989" cy="48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500" dirty="0"/>
              <a:t>Project Overview</a:t>
            </a:r>
          </a:p>
          <a:p>
            <a:endParaRPr lang="en-US" sz="3500" dirty="0"/>
          </a:p>
          <a:p>
            <a:r>
              <a:rPr lang="en-US" sz="3500" dirty="0"/>
              <a:t>Traffic Safety</a:t>
            </a:r>
          </a:p>
          <a:p>
            <a:endParaRPr lang="en-US" sz="3500" dirty="0"/>
          </a:p>
          <a:p>
            <a:r>
              <a:rPr lang="en-US" sz="3500" dirty="0"/>
              <a:t>Finalize Environmental Clearance</a:t>
            </a:r>
          </a:p>
          <a:p>
            <a:endParaRPr lang="en-US" sz="3500" dirty="0"/>
          </a:p>
          <a:p>
            <a:r>
              <a:rPr lang="en-US" sz="3500" dirty="0"/>
              <a:t>Funding Summary</a:t>
            </a:r>
          </a:p>
          <a:p>
            <a:endParaRPr lang="en-US" sz="3500" dirty="0"/>
          </a:p>
          <a:p>
            <a:pPr marL="0" indent="0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56381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CF8E-9B7B-4ACF-ACFF-72C5193F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392FBE-6281-490C-A026-20B5AEC4F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2928" y="1508731"/>
            <a:ext cx="7158144" cy="48444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DCED3C-ACDD-78DE-FD9A-A0561C8E248E}"/>
                  </a:ext>
                </a:extLst>
              </p14:cNvPr>
              <p14:cNvContentPartPr/>
              <p14:nvPr/>
            </p14:nvContentPartPr>
            <p14:xfrm>
              <a:off x="4145565" y="3835343"/>
              <a:ext cx="2672640" cy="1235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DCED3C-ACDD-78DE-FD9A-A0561C8E24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9565" y="3763343"/>
                <a:ext cx="2744280" cy="13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69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94665B-4789-4C67-BB4F-2B8B4C25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Project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425EC-79D1-DF0C-62BF-3ED5E349F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8" y="4714015"/>
            <a:ext cx="8301341" cy="1778859"/>
          </a:xfrm>
          <a:prstGeom prst="rect">
            <a:avLst/>
          </a:prstGeom>
        </p:spPr>
      </p:pic>
      <p:pic>
        <p:nvPicPr>
          <p:cNvPr id="6" name="Picture 5" descr="A picture containing text, road, scene, way&#10;&#10;Description automatically generated">
            <a:extLst>
              <a:ext uri="{FF2B5EF4-FFF2-40B4-BE49-F238E27FC236}">
                <a16:creationId xmlns:a16="http://schemas.microsoft.com/office/drawing/2014/main" id="{A44BEA45-08E3-58E4-B61D-E10C3C80D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19022"/>
            <a:ext cx="4190295" cy="235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D074D-DFC3-4730-82EB-6911C927C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850" y="1578244"/>
            <a:ext cx="3611500" cy="239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64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F7FA-C534-4796-8832-5F9100E9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906B8-3968-45CA-B028-55F049B34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639884"/>
            <a:ext cx="8515350" cy="25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216C-0300-482F-9FF4-F728109A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66271-8C22-40F1-A79D-5F5A34758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74" y="1947213"/>
            <a:ext cx="8842652" cy="33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7902-3C45-4BCA-844A-75EE0B6B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Corridor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2030B-A384-4E56-A83A-D55490B03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74" y="1929686"/>
            <a:ext cx="7217503" cy="44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97" y="79916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Safety Characteristics of Modern Roundabouts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928050" y="2749369"/>
            <a:ext cx="99655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All crashes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552486" y="3885225"/>
            <a:ext cx="172387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Fatal/injury crashes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in rural area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617970" y="4972266"/>
            <a:ext cx="172387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Fatal/injury crashes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in urban area</a:t>
            </a:r>
          </a:p>
        </p:txBody>
      </p:sp>
      <p:sp>
        <p:nvSpPr>
          <p:cNvPr id="12" name="Down Arrow 4"/>
          <p:cNvSpPr/>
          <p:nvPr/>
        </p:nvSpPr>
        <p:spPr>
          <a:xfrm>
            <a:off x="4708693" y="2813663"/>
            <a:ext cx="1204913" cy="77271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</a:rPr>
              <a:t>48%</a:t>
            </a:r>
          </a:p>
        </p:txBody>
      </p:sp>
      <p:sp>
        <p:nvSpPr>
          <p:cNvPr id="13" name="Down Arrow 6"/>
          <p:cNvSpPr/>
          <p:nvPr/>
        </p:nvSpPr>
        <p:spPr>
          <a:xfrm>
            <a:off x="4708693" y="3823857"/>
            <a:ext cx="1204913" cy="95369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</a:rPr>
              <a:t>78%</a:t>
            </a:r>
          </a:p>
        </p:txBody>
      </p:sp>
      <p:sp>
        <p:nvSpPr>
          <p:cNvPr id="14" name="Down Arrow 8"/>
          <p:cNvSpPr/>
          <p:nvPr/>
        </p:nvSpPr>
        <p:spPr>
          <a:xfrm>
            <a:off x="4708692" y="4995534"/>
            <a:ext cx="1204913" cy="89177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>
                <a:solidFill>
                  <a:schemeClr val="tx1"/>
                </a:solidFill>
              </a:rPr>
              <a:t>60%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1485138" y="3704250"/>
            <a:ext cx="6023372" cy="0"/>
          </a:xfrm>
          <a:prstGeom prst="line">
            <a:avLst/>
          </a:prstGeom>
          <a:noFill/>
          <a:ln w="6350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>
            <a:off x="1482756" y="4886540"/>
            <a:ext cx="6023372" cy="0"/>
          </a:xfrm>
          <a:prstGeom prst="line">
            <a:avLst/>
          </a:prstGeom>
          <a:noFill/>
          <a:ln w="6350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4027148" y="1987045"/>
            <a:ext cx="25680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Convert signalized intersection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Tahoma" panose="020B0604030504040204" pitchFamily="34" charset="0"/>
              </a:rPr>
              <a:t>to roundabout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6886371" y="5826994"/>
            <a:ext cx="22223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50" i="1" dirty="0">
                <a:latin typeface="Tahoma" panose="020B0604030504040204" pitchFamily="34" charset="0"/>
              </a:rPr>
              <a:t>Source: 2010 US Department of Transportation: Federal Highway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63370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97" y="79916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Safety Characteristics of Modern Roundabouts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6840071" y="5826994"/>
            <a:ext cx="226863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50" i="1" dirty="0">
                <a:latin typeface="Tahoma" panose="020B0604030504040204" pitchFamily="34" charset="0"/>
              </a:rPr>
              <a:t>Source: Literature Review on Vehicle Travel Speeds and Pedestrian Injuries, National Highway Traffic Safety Administration DOT, 1999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9908" t="62876" r="29806" b="12288"/>
          <a:stretch/>
        </p:blipFill>
        <p:spPr>
          <a:xfrm>
            <a:off x="582356" y="2303930"/>
            <a:ext cx="6339874" cy="3380065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564425" y="1937675"/>
            <a:ext cx="7886700" cy="383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Chance of Pedestrian Fatality if Hit by a Motor Vehicle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354199" y="2663168"/>
            <a:ext cx="3615425" cy="1005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Typical Roundabout Travel Speeds (20-30 mph)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669350" y="3137647"/>
            <a:ext cx="3657600" cy="0"/>
          </a:xfrm>
          <a:prstGeom prst="line">
            <a:avLst/>
          </a:prstGeom>
          <a:noFill/>
          <a:ln w="63500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784400" y="4100708"/>
            <a:ext cx="1947223" cy="1498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Typical Rural Intersection Travel Speeds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V="1">
            <a:off x="5850755" y="4849905"/>
            <a:ext cx="914400" cy="0"/>
          </a:xfrm>
          <a:prstGeom prst="line">
            <a:avLst/>
          </a:prstGeom>
          <a:noFill/>
          <a:ln w="63500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1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9A18C41AAC3418EBFC4D13CA3E59E" ma:contentTypeVersion="17" ma:contentTypeDescription="Create a new document." ma:contentTypeScope="" ma:versionID="8076eaba1d71ec71e4ee2fed84b9017b">
  <xsd:schema xmlns:xsd="http://www.w3.org/2001/XMLSchema" xmlns:xs="http://www.w3.org/2001/XMLSchema" xmlns:p="http://schemas.microsoft.com/office/2006/metadata/properties" xmlns:ns2="dc22578f-816f-46db-a965-a1ef8daeb1c2" xmlns:ns3="faf2dff7-1506-4aa5-8991-bbb7af5dd8fc" targetNamespace="http://schemas.microsoft.com/office/2006/metadata/properties" ma:root="true" ma:fieldsID="e8f68ea18a4c701a9e76dd67f5fbc0f5" ns2:_="" ns3:_="">
    <xsd:import namespace="dc22578f-816f-46db-a965-a1ef8daeb1c2"/>
    <xsd:import namespace="faf2dff7-1506-4aa5-8991-bbb7af5dd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2578f-816f-46db-a965-a1ef8daeb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2b3e53e-12d5-4e58-a8f6-425b524cd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2dff7-1506-4aa5-8991-bbb7af5dd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b4c813-3d77-496f-a794-c7be73d0bcde}" ma:internalName="TaxCatchAll" ma:showField="CatchAllData" ma:web="faf2dff7-1506-4aa5-8991-bbb7af5dd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22578f-816f-46db-a965-a1ef8daeb1c2">
      <Terms xmlns="http://schemas.microsoft.com/office/infopath/2007/PartnerControls"/>
    </lcf76f155ced4ddcb4097134ff3c332f>
    <_Flow_SignoffStatus xmlns="dc22578f-816f-46db-a965-a1ef8daeb1c2" xsi:nil="true"/>
    <TaxCatchAll xmlns="faf2dff7-1506-4aa5-8991-bbb7af5dd8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5.xml><?xml version="1.0" encoding="utf-8"?>
<?mso-contentType ?>
<SharedContentType xmlns="Microsoft.SharePoint.Taxonomy.ContentTypeSync" SourceId="781a52b0-d0f4-44f0-98bb-0d102f5fd161" ContentTypeId="0x0101" PreviousValue="false"/>
</file>

<file path=customXml/itemProps1.xml><?xml version="1.0" encoding="utf-8"?>
<ds:datastoreItem xmlns:ds="http://schemas.openxmlformats.org/officeDocument/2006/customXml" ds:itemID="{A64FB7DC-62BC-4C92-8F56-547ADC34C1E6}"/>
</file>

<file path=customXml/itemProps2.xml><?xml version="1.0" encoding="utf-8"?>
<ds:datastoreItem xmlns:ds="http://schemas.openxmlformats.org/officeDocument/2006/customXml" ds:itemID="{D2B06502-2FBC-4954-9953-CF582649E7F3}">
  <ds:schemaRefs>
    <ds:schemaRef ds:uri="c18e8617-fc0f-4dda-a87a-c0ec120ddf9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4ce8f79-2c3c-49ad-b513-d47dd578452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3768C1-3EE9-42EC-9F94-D7E3815DCA0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280A354-CD2D-47FC-B81E-D15F89665CE8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8D3AD93A-14DA-4D2D-A9B6-1ACA61363F2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558</Words>
  <Application>Microsoft Office PowerPoint</Application>
  <PresentationFormat>On-screen Show (4:3)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CalibriBold</vt:lpstr>
      <vt:lpstr>Helvetica Neue LT Com 47 Light</vt:lpstr>
      <vt:lpstr>Tahoma</vt:lpstr>
      <vt:lpstr>Office Theme</vt:lpstr>
      <vt:lpstr>PowerPoint Presentation</vt:lpstr>
      <vt:lpstr>Summary</vt:lpstr>
      <vt:lpstr>Project Overview</vt:lpstr>
      <vt:lpstr>Project Overview</vt:lpstr>
      <vt:lpstr>Corridor Layout</vt:lpstr>
      <vt:lpstr>Corridor Layout</vt:lpstr>
      <vt:lpstr>Corridor Layout</vt:lpstr>
      <vt:lpstr>Safety Characteristics of Modern Roundabouts</vt:lpstr>
      <vt:lpstr>Safety Characteristics of Modern Roundabouts</vt:lpstr>
      <vt:lpstr>Traffic Comparison Analysis (2035)</vt:lpstr>
      <vt:lpstr>Current Project Schedule</vt:lpstr>
      <vt:lpstr>Funding  </vt:lpstr>
      <vt:lpstr>Summary</vt:lpstr>
    </vt:vector>
  </TitlesOfParts>
  <Company>Kimley-Horn and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Salindong, Peter</dc:creator>
  <cp:lastModifiedBy>Edrie De Los Santos</cp:lastModifiedBy>
  <cp:revision>72</cp:revision>
  <dcterms:created xsi:type="dcterms:W3CDTF">2016-03-07T18:46:49Z</dcterms:created>
  <dcterms:modified xsi:type="dcterms:W3CDTF">2023-04-17T17:47:18Z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0x01010024B7FC4402FC5441BEE31CC1A2E1520C</vt:lpwstr>
  </property>
  <property fmtid="{D5CDD505-2E9C-101B-9397-08002B2CF9AE}" pid="3" name="Order">
    <vt:r8>100</vt:r8>
  </property>
</Properties>
</file>