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Override1.xml" ContentType="application/vnd.openxmlformats-officedocument.themeOverrid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76" r:id="rId3"/>
    <p:sldId id="274" r:id="rId4"/>
    <p:sldId id="281" r:id="rId5"/>
    <p:sldId id="277" r:id="rId6"/>
    <p:sldId id="279" r:id="rId7"/>
    <p:sldId id="280" r:id="rId8"/>
    <p:sldId id="278"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013"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237DBC-B8E9-4199-91FB-8C3860E15156}" type="datetimeFigureOut">
              <a:rPr lang="en-US" smtClean="0"/>
              <a:t>8/10/2023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DE518-2B51-495D-89A6-447AA497A48B}" type="slidenum">
              <a:rPr lang="en-US" smtClean="0"/>
              <a:t>‹#›</a:t>
            </a:fld>
            <a:endParaRPr lang="en-US"/>
          </a:p>
        </p:txBody>
      </p:sp>
    </p:spTree>
    <p:extLst>
      <p:ext uri="{BB962C8B-B14F-4D97-AF65-F5344CB8AC3E}">
        <p14:creationId xmlns:p14="http://schemas.microsoft.com/office/powerpoint/2010/main" val="990040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8659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01040" y="4473891"/>
            <a:ext cx="5608320" cy="412559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Calibri" panose="020F0502020204030204" pitchFamily="34" charset="0"/>
              <a:cs typeface="Calibri" panose="020F0502020204030204" pitchFamily="34" charset="0"/>
            </a:endParaRPr>
          </a:p>
          <a:p>
            <a:pPr marL="285750" marR="0" indent="-285750" algn="just">
              <a:lnSpc>
                <a:spcPct val="115000"/>
              </a:lnSpc>
              <a:spcBef>
                <a:spcPts val="0"/>
              </a:spcBef>
              <a:spcAft>
                <a:spcPts val="1000"/>
              </a:spcAft>
              <a:buFont typeface="Arial" panose="020B0604020202020204" pitchFamily="34" charset="0"/>
              <a:buChar char="•"/>
            </a:pP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2023 Public Participation Plan is a comprehensive document that guides regional planning agencies and local jurisdictions in the public participation process.</a:t>
            </a:r>
          </a:p>
          <a:p>
            <a:pPr marL="285750" marR="0" indent="-285750" algn="just">
              <a:lnSpc>
                <a:spcPct val="115000"/>
              </a:lnSpc>
              <a:spcBef>
                <a:spcPts val="0"/>
              </a:spcBef>
              <a:spcAft>
                <a:spcPts val="10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rPr>
              <a:t>The purpose of the PPP is to establish the process by which the public can participate in transportation planning, programming and project implementation.</a:t>
            </a:r>
          </a:p>
          <a:p>
            <a:pPr marL="285750" marR="0" indent="-285750" algn="just">
              <a:lnSpc>
                <a:spcPct val="115000"/>
              </a:lnSpc>
              <a:spcBef>
                <a:spcPts val="0"/>
              </a:spcBef>
              <a:spcAft>
                <a:spcPts val="1000"/>
              </a:spcAft>
              <a:buFont typeface="Arial" panose="020B0604020202020204" pitchFamily="34" charset="0"/>
              <a:buChar char="•"/>
            </a:pPr>
            <a:r>
              <a:rPr lang="en-US" sz="1600" dirty="0">
                <a:latin typeface="Calibri" panose="020F0502020204030204" pitchFamily="34" charset="0"/>
              </a:rPr>
              <a:t>The Plan is updated every 4 years. </a:t>
            </a:r>
          </a:p>
          <a:p>
            <a:pPr marL="285750" indent="-285750" algn="just">
              <a:lnSpc>
                <a:spcPct val="115000"/>
              </a:lnSpc>
              <a:spcAft>
                <a:spcPts val="1000"/>
              </a:spcAft>
              <a:buFont typeface="Arial" panose="020B0604020202020204" pitchFamily="34" charset="0"/>
              <a:buChar char="•"/>
            </a:pP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It’s required for all federally funded public involvement activities. </a:t>
            </a: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59410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01040" y="4473892"/>
            <a:ext cx="5608320" cy="4466908"/>
          </a:xfrm>
        </p:spPr>
        <p: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Calibri" panose="020F0502020204030204" pitchFamily="34" charset="0"/>
              </a:rPr>
              <a:t>Key sections of the </a:t>
            </a:r>
            <a:r>
              <a:rPr lang="en-US" sz="1400" i="1" dirty="0">
                <a:effectLst/>
                <a:latin typeface="Calibri" panose="020F0502020204030204" pitchFamily="34" charset="0"/>
                <a:ea typeface="Calibri" panose="020F0502020204030204" pitchFamily="34" charset="0"/>
                <a:cs typeface="Calibri" panose="020F0502020204030204" pitchFamily="34" charset="0"/>
              </a:rPr>
              <a:t>2023 Public Participation Plan</a:t>
            </a:r>
            <a:r>
              <a:rPr lang="en-US" sz="1400" dirty="0">
                <a:effectLst/>
                <a:latin typeface="Calibri" panose="020F0502020204030204" pitchFamily="34" charset="0"/>
                <a:ea typeface="Calibri" panose="020F0502020204030204" pitchFamily="34" charset="0"/>
                <a:cs typeface="Calibri" panose="020F0502020204030204" pitchFamily="34" charset="0"/>
              </a:rPr>
              <a:t> are: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Public Participation Plan Guiding Principles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Incorporating Limited-English Proficiency (LEP) Populations into the PPP</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PPP Procedures and Development Process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Interested Parties and Public Engagement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cs typeface="Calibri" panose="020F0502020204030204" pitchFamily="34" charset="0"/>
              </a:rPr>
              <a:t>Online and Visualization Outreach Strategies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1000"/>
              </a:spcAft>
            </a:pP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 updated Public Participation Plan is the required guide for all public involvement activities conducted by AMBAG and contains the procedures, strategies and techniques used by AMBAG and the RTPAs for public involvement in all programs and projects that use federal funds.</a:t>
            </a:r>
          </a:p>
          <a:p>
            <a:r>
              <a:rPr lang="en-US" sz="1400" dirty="0"/>
              <a:t>If you’re short on time, please focus your attention on: </a:t>
            </a:r>
          </a:p>
          <a:p>
            <a:r>
              <a:rPr lang="en-US" sz="1400" dirty="0"/>
              <a:t>Section 3 - Public Participation Requirements &amp; Strategies</a:t>
            </a:r>
          </a:p>
          <a:p>
            <a:r>
              <a:rPr lang="en-US" sz="1400" dirty="0"/>
              <a:t>Section 5 - Interested Parties and Public Engagement</a:t>
            </a:r>
          </a:p>
          <a:p>
            <a:r>
              <a:rPr lang="en-US" sz="1400" dirty="0"/>
              <a:t>Appendix D – List of Stakeholders </a:t>
            </a:r>
          </a:p>
          <a:p>
            <a:r>
              <a:rPr lang="en-US" sz="1400" dirty="0"/>
              <a:t>Appendix G - 2050 MTP/SCS Public Involvement Plan</a:t>
            </a:r>
          </a:p>
          <a:p>
            <a:pPr marL="0" marR="0" algn="just">
              <a:lnSpc>
                <a:spcPct val="115000"/>
              </a:lnSpc>
              <a:spcBef>
                <a:spcPts val="0"/>
              </a:spcBef>
              <a:spcAft>
                <a:spcPts val="10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509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600" dirty="0"/>
              <a:t>There are few changes from the last PPP.</a:t>
            </a:r>
          </a:p>
          <a:p>
            <a:endParaRPr lang="en-US" sz="1600" dirty="0"/>
          </a:p>
          <a:p>
            <a:pPr marL="285750" indent="-285750">
              <a:buFont typeface="Arial" panose="020B0604020202020204" pitchFamily="34" charset="0"/>
              <a:buChar char="•"/>
            </a:pPr>
            <a:r>
              <a:rPr lang="en-US" sz="1600" dirty="0"/>
              <a:t>Equity was added as a guiding principle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 discussion of the best practices in public participation learned during the COVID-19 pandemic was added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 survey was conducted in both English and Spanish prior to the development of the draft 2023 PPP to gain feedback on various public participation strategies.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7312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01040" y="4473891"/>
            <a:ext cx="5608320" cy="4125595"/>
          </a:xfrm>
        </p:spPr>
        <p:txBody>
          <a:bodyPr/>
          <a:lstStyle/>
          <a:p>
            <a:pPr marL="285750" indent="-285750">
              <a:buFont typeface="Arial" panose="020B0604020202020204" pitchFamily="34" charset="0"/>
              <a:buChar char="•"/>
            </a:pPr>
            <a:r>
              <a:rPr lang="en-US" sz="1600" dirty="0"/>
              <a:t>In terms of next steps for AMBAG…</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AMBAG Board of Directors released the Draft 2023 PPP for a public review period on June 14, 2023.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close of the public comment period is August 23, 2023.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Presentations have been made to various committees and working groups over the summer.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 public hearing on the Draft 2023 PPP was held at the AMBAG Board of Directors meeting on August 9, 2023.</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7449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685800" y="4400549"/>
            <a:ext cx="5486400" cy="4284663"/>
          </a:xfrm>
        </p:spPr>
        <p:txBody>
          <a:bodyPr/>
          <a:lstStyle/>
          <a:p>
            <a:pPr marL="285750" indent="-285750">
              <a:buFont typeface="Arial" panose="020B0604020202020204" pitchFamily="34" charset="0"/>
              <a:buChar char="•"/>
            </a:pPr>
            <a:r>
              <a:rPr lang="en-US" sz="1600" dirty="0"/>
              <a:t>In terms of next steps across for the RTPAs and COG:</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RTPAs will be holding public hearings at their August Board meetings as well. SCCRTC held one at their Board meeting on August 3 and </a:t>
            </a:r>
            <a:r>
              <a:rPr lang="en-US" sz="1600" dirty="0" err="1"/>
              <a:t>SBtCOG</a:t>
            </a:r>
            <a:r>
              <a:rPr lang="en-US" sz="1600" dirty="0"/>
              <a:t> held on August 17.</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RTPAs have chosen to use this joint Public Participation Plan as their own plan so they are scheduled to adopt the 2023 PPP in late September/October.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AMBAG is scheduled to adopt the Final 2023 PPP at it’s meeting on October 11, 2023.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23475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685800" y="4400550"/>
            <a:ext cx="5486400" cy="4483806"/>
          </a:xfrm>
        </p:spPr>
        <p:txBody>
          <a:bodyPr/>
          <a:lstStyle/>
          <a:p>
            <a:pPr marL="285750" indent="-285750">
              <a:buFont typeface="Arial" panose="020B0604020202020204" pitchFamily="34" charset="0"/>
              <a:buChar char="•"/>
            </a:pPr>
            <a:r>
              <a:rPr lang="en-US" sz="1600" dirty="0"/>
              <a:t>The public comment period began on June 14</a:t>
            </a:r>
            <a:r>
              <a:rPr lang="en-US" sz="1600" baseline="30000" dirty="0"/>
              <a:t>th</a:t>
            </a:r>
            <a:r>
              <a:rPr lang="en-US" sz="1600" dirty="0"/>
              <a:t> and ends on August 23</a:t>
            </a:r>
            <a:r>
              <a:rPr lang="en-US" sz="1600" baseline="30000" dirty="0"/>
              <a:t>rd</a:t>
            </a:r>
            <a:r>
              <a:rPr lang="en-US" sz="1600" dirty="0"/>
              <a:t>.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Comments can be submitted via email, letter, fax, or in person at one of the four public hearings. </a:t>
            </a:r>
            <a:r>
              <a:rPr lang="en-US" sz="1600" dirty="0">
                <a:effectLst/>
                <a:latin typeface="Calibri" panose="020F0502020204030204" pitchFamily="34" charset="0"/>
                <a:ea typeface="Calibri" panose="020F0502020204030204" pitchFamily="34" charset="0"/>
              </a:rPr>
              <a:t>Each of the partner agencies is holding a public hearing to accept comments on the Draft 2023 PPP. </a:t>
            </a: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Comments have been coming in throughout the summer.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Comments should be sent to Heather Adamson at the email address and mailing address listed on the slide.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Comments will be compiled and reviewed and changes will be incorporated into the Final 2023 PPP document, as appropriate.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2241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600" dirty="0"/>
              <a:t>The TAMC Board is asked to hold a public hearing to receive comments on the Draft 2023 Public Participation Plan.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5904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5E5427-4B41-49F8-AB25-2C32FA5690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865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D5A92FF8-4389-4565-A320-85B38C7E8206}" type="datetime1">
              <a:rPr lang="en-US" smtClean="0"/>
              <a:t>8/10/2023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2E807B1-4732-452D-A42F-1031F6FB7B1D}" type="slidenum">
              <a:rPr lang="en-US" smtClean="0"/>
              <a:t>‹#›</a:t>
            </a:fld>
            <a:endParaRPr lang="en-US" dirty="0"/>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6699870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56E8F41-706E-48F5-B9F4-942AC346B0C8}" type="datetime1">
              <a:rPr lang="en-US" smtClean="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E807B1-4732-452D-A42F-1031F6FB7B1D}" type="slidenum">
              <a:rPr lang="en-US" smtClean="0"/>
              <a:t>‹#›</a:t>
            </a:fld>
            <a:endParaRPr lang="en-US" dirty="0"/>
          </a:p>
        </p:txBody>
      </p:sp>
    </p:spTree>
    <p:extLst>
      <p:ext uri="{BB962C8B-B14F-4D97-AF65-F5344CB8AC3E}">
        <p14:creationId xmlns:p14="http://schemas.microsoft.com/office/powerpoint/2010/main" val="151325185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a:off x="9221216" y="3009902"/>
            <a:ext cx="609600" cy="441325"/>
          </a:xfrm>
        </p:spPr>
        <p:txBody>
          <a:bodyPr/>
          <a:lstStyle/>
          <a:p>
            <a:fld id="{82E807B1-4732-452D-A42F-1031F6FB7B1D}" type="slidenum">
              <a:rPr lang="en-US" smtClean="0"/>
              <a:t>‹#›</a:t>
            </a:fld>
            <a:endParaRPr lang="en-US" dirty="0"/>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998283-8CBE-4D81-A076-2A7D8C6E4DC5}" type="datetime1">
              <a:rPr lang="en-US" smtClean="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339458402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CA6875FA-0675-4F63-A4C3-6A693BCE3C44}" type="datetime1">
              <a:rPr lang="en-US" smtClean="0"/>
              <a:t>8/10/2023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3"/>
            <a:ext cx="609600" cy="441325"/>
          </a:xfrm>
        </p:spPr>
        <p:txBody>
          <a:bodyPr/>
          <a:lstStyle/>
          <a:p>
            <a:fld id="{82E807B1-4732-452D-A42F-1031F6FB7B1D}" type="slidenum">
              <a:rPr lang="en-US" smtClean="0"/>
              <a:t>‹#›</a:t>
            </a:fld>
            <a:endParaRPr lang="en-US" dirty="0"/>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9139823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940C9082-6606-4F22-A376-0FDC13987D1D}" type="datetime1">
              <a:rPr lang="en-US" smtClean="0"/>
              <a:t>8/10/2023</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2E807B1-4732-452D-A42F-1031F6FB7B1D}" type="slidenum">
              <a:rPr lang="en-US" smtClean="0"/>
              <a:t>‹#›</a:t>
            </a:fld>
            <a:endParaRPr lang="en-US" dirty="0"/>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0322608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E40A175F-3AF8-419B-832B-62A198EACF19}" type="datetime1">
              <a:rPr lang="en-US" smtClean="0"/>
              <a:t>8/10/2023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E807B1-4732-452D-A42F-1031F6FB7B1D}" type="slidenum">
              <a:rPr lang="en-US" smtClean="0"/>
              <a:t>‹#›</a:t>
            </a:fld>
            <a:endParaRPr lang="en-US" dirty="0"/>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0565234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0DA8DB7-3C2D-4F14-99C2-252347A0DADC}" type="datetime1">
              <a:rPr lang="en-US" smtClean="0"/>
              <a:t>8/10/2023</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82E807B1-4732-452D-A42F-1031F6FB7B1D}"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197815333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7DD4B4A-6C90-4BD1-A544-5661DD8570B8}" type="datetime1">
              <a:rPr lang="en-US" smtClean="0"/>
              <a:t>8/10/2023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1"/>
            <a:ext cx="609600" cy="441325"/>
          </a:xfrm>
        </p:spPr>
        <p:txBody>
          <a:bodyPr/>
          <a:lstStyle/>
          <a:p>
            <a:fld id="{82E807B1-4732-452D-A42F-1031F6FB7B1D}" type="slidenum">
              <a:rPr lang="en-US" smtClean="0"/>
              <a:t>‹#›</a:t>
            </a:fld>
            <a:endParaRPr lang="en-US" dirty="0"/>
          </a:p>
        </p:txBody>
      </p:sp>
    </p:spTree>
    <p:extLst>
      <p:ext uri="{BB962C8B-B14F-4D97-AF65-F5344CB8AC3E}">
        <p14:creationId xmlns:p14="http://schemas.microsoft.com/office/powerpoint/2010/main" val="1452591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 name="Date Placeholder 1"/>
          <p:cNvSpPr>
            <a:spLocks noGrp="1"/>
          </p:cNvSpPr>
          <p:nvPr>
            <p:ph type="dt" sz="half" idx="10"/>
          </p:nvPr>
        </p:nvSpPr>
        <p:spPr/>
        <p:txBody>
          <a:bodyPr/>
          <a:lstStyle/>
          <a:p>
            <a:fld id="{AB340F91-1E5A-4A00-8A72-65848DF588E8}" type="datetime1">
              <a:rPr lang="en-US" smtClean="0"/>
              <a:t>8/10/2023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82E807B1-4732-452D-A42F-1031F6FB7B1D}" type="slidenum">
              <a:rPr lang="en-US" smtClean="0"/>
              <a:t>‹#›</a:t>
            </a:fld>
            <a:endParaRPr lang="en-US" dirty="0"/>
          </a:p>
        </p:txBody>
      </p:sp>
    </p:spTree>
    <p:extLst>
      <p:ext uri="{BB962C8B-B14F-4D97-AF65-F5344CB8AC3E}">
        <p14:creationId xmlns:p14="http://schemas.microsoft.com/office/powerpoint/2010/main" val="355047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82E807B1-4732-452D-A42F-1031F6FB7B1D}" type="slidenum">
              <a:rPr lang="en-US" smtClean="0"/>
              <a:t>‹#›</a:t>
            </a:fld>
            <a:endParaRPr lang="en-US" dirty="0"/>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Date Placeholder 4"/>
          <p:cNvSpPr>
            <a:spLocks noGrp="1"/>
          </p:cNvSpPr>
          <p:nvPr>
            <p:ph type="dt" sz="half" idx="10"/>
          </p:nvPr>
        </p:nvSpPr>
        <p:spPr/>
        <p:txBody>
          <a:bodyPr/>
          <a:lstStyle/>
          <a:p>
            <a:fld id="{572E5331-714F-4C2E-8878-364510471DEB}" type="datetime1">
              <a:rPr lang="en-US" smtClean="0"/>
              <a:t>8/10/2023</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412240260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Slide Number Placeholder 6"/>
          <p:cNvSpPr>
            <a:spLocks noGrp="1"/>
          </p:cNvSpPr>
          <p:nvPr>
            <p:ph type="sldNum" sz="quarter" idx="12"/>
          </p:nvPr>
        </p:nvSpPr>
        <p:spPr>
          <a:xfrm>
            <a:off x="1828800" y="312739"/>
            <a:ext cx="609600" cy="441325"/>
          </a:xfrm>
        </p:spPr>
        <p:txBody>
          <a:bodyPr/>
          <a:lstStyle/>
          <a:p>
            <a:fld id="{82E807B1-4732-452D-A42F-1031F6FB7B1D}" type="slidenum">
              <a:rPr lang="en-US" smtClean="0"/>
              <a:t>‹#›</a:t>
            </a:fld>
            <a:endParaRPr lang="en-US" dirty="0"/>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Date Placeholder 4"/>
          <p:cNvSpPr>
            <a:spLocks noGrp="1"/>
          </p:cNvSpPr>
          <p:nvPr>
            <p:ph type="dt" sz="half" idx="10"/>
          </p:nvPr>
        </p:nvSpPr>
        <p:spPr>
          <a:xfrm>
            <a:off x="7717536" y="6404984"/>
            <a:ext cx="4059936" cy="365760"/>
          </a:xfrm>
        </p:spPr>
        <p:txBody>
          <a:bodyPr/>
          <a:lstStyle/>
          <a:p>
            <a:fld id="{3471DE28-827D-4410-B9AF-D014720EA007}" type="datetime1">
              <a:rPr lang="en-US" smtClean="0"/>
              <a:t>8/10/2023</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042100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2BB77F-C892-4ADF-B52B-3C0BA8746E84}" type="datetime1">
              <a:rPr lang="en-US" smtClean="0"/>
              <a:t>8/10/2023</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2E807B1-4732-452D-A42F-1031F6FB7B1D}" type="slidenum">
              <a:rPr lang="en-US" smtClean="0"/>
              <a:t>‹#›</a:t>
            </a:fld>
            <a:endParaRPr lang="en-US" dirty="0"/>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534574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95600" y="2819400"/>
            <a:ext cx="6400800" cy="2057400"/>
          </a:xfrm>
        </p:spPr>
        <p:txBody>
          <a:bodyPr>
            <a:noAutofit/>
          </a:bodyPr>
          <a:lstStyle/>
          <a:p>
            <a:r>
              <a:rPr lang="en-US" sz="2800" dirty="0">
                <a:solidFill>
                  <a:schemeClr val="tx1"/>
                </a:solidFill>
                <a:latin typeface="Calibri" panose="020F0502020204030204" pitchFamily="34" charset="0"/>
                <a:cs typeface="Calibri" panose="020F0502020204030204" pitchFamily="34" charset="0"/>
              </a:rPr>
              <a:t>Association of Monterey Bay Area Governments</a:t>
            </a:r>
          </a:p>
          <a:p>
            <a:endParaRPr lang="en-US" sz="2800" dirty="0">
              <a:solidFill>
                <a:schemeClr val="tx1"/>
              </a:solidFill>
              <a:latin typeface="Calibri" panose="020F0502020204030204" pitchFamily="34" charset="0"/>
              <a:cs typeface="Calibri" panose="020F0502020204030204" pitchFamily="34" charset="0"/>
            </a:endParaRPr>
          </a:p>
          <a:p>
            <a:r>
              <a:rPr lang="en-US" sz="2400" dirty="0">
                <a:solidFill>
                  <a:schemeClr val="tx1"/>
                </a:solidFill>
                <a:latin typeface="Calibri" panose="020F0502020204030204" pitchFamily="34" charset="0"/>
                <a:cs typeface="Calibri" panose="020F0502020204030204" pitchFamily="34" charset="0"/>
              </a:rPr>
              <a:t>Heather Adamson, AICP</a:t>
            </a:r>
          </a:p>
          <a:p>
            <a:r>
              <a:rPr lang="en-US" sz="2400" dirty="0">
                <a:solidFill>
                  <a:schemeClr val="tx1"/>
                </a:solidFill>
                <a:latin typeface="Calibri" panose="020F0502020204030204" pitchFamily="34" charset="0"/>
                <a:cs typeface="Calibri" panose="020F0502020204030204" pitchFamily="34" charset="0"/>
              </a:rPr>
              <a:t>Director of Planning</a:t>
            </a:r>
          </a:p>
          <a:p>
            <a:r>
              <a:rPr lang="en-US" sz="2400" dirty="0">
                <a:solidFill>
                  <a:schemeClr val="tx1"/>
                </a:solidFill>
                <a:latin typeface="Calibri" panose="020F0502020204030204" pitchFamily="34" charset="0"/>
                <a:cs typeface="Calibri" panose="020F0502020204030204" pitchFamily="34" charset="0"/>
              </a:rPr>
              <a:t>August 23, 2023</a:t>
            </a:r>
          </a:p>
        </p:txBody>
      </p:sp>
      <p:sp>
        <p:nvSpPr>
          <p:cNvPr id="2" name="Title 1"/>
          <p:cNvSpPr>
            <a:spLocks noGrp="1"/>
          </p:cNvSpPr>
          <p:nvPr>
            <p:ph type="ctrTitle"/>
          </p:nvPr>
        </p:nvSpPr>
        <p:spPr>
          <a:xfrm>
            <a:off x="2286000" y="1371602"/>
            <a:ext cx="7391400" cy="914399"/>
          </a:xfrm>
        </p:spPr>
        <p:txBody>
          <a:bodyPr>
            <a:normAutofit fontScale="90000"/>
          </a:bodyPr>
          <a:lstStyle/>
          <a:p>
            <a:r>
              <a:rPr lang="en-US" sz="4800" b="1" dirty="0">
                <a:solidFill>
                  <a:srgbClr val="55468C"/>
                </a:solidFill>
                <a:latin typeface="Calibri" panose="020F0502020204030204" pitchFamily="34" charset="0"/>
                <a:cs typeface="Calibri" panose="020F0502020204030204" pitchFamily="34" charset="0"/>
              </a:rPr>
              <a:t>Draft 2023 Public </a:t>
            </a:r>
            <a:br>
              <a:rPr lang="en-US" sz="4800" b="1" dirty="0">
                <a:solidFill>
                  <a:srgbClr val="55468C"/>
                </a:solidFill>
                <a:latin typeface="Calibri" panose="020F0502020204030204" pitchFamily="34" charset="0"/>
                <a:cs typeface="Calibri" panose="020F0502020204030204" pitchFamily="34" charset="0"/>
              </a:rPr>
            </a:br>
            <a:r>
              <a:rPr lang="en-US" sz="4800" b="1" dirty="0">
                <a:solidFill>
                  <a:srgbClr val="55468C"/>
                </a:solidFill>
                <a:latin typeface="Calibri" panose="020F0502020204030204" pitchFamily="34" charset="0"/>
                <a:cs typeface="Calibri" panose="020F0502020204030204" pitchFamily="34" charset="0"/>
              </a:rPr>
              <a:t>Participation Plan </a:t>
            </a:r>
          </a:p>
        </p:txBody>
      </p:sp>
      <p:pic>
        <p:nvPicPr>
          <p:cNvPr id="4" name="Picture 3" descr="Shows the tri-county region. Monterey County is represented by agriculture fields; Santa Cruz County is represented with a crashing wave; and San Benito County is represented by mountain peaks" title="Association of Monterey Bay Area Governments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4233" y="5406888"/>
            <a:ext cx="1600200" cy="1145823"/>
          </a:xfrm>
          <a:prstGeom prst="rect">
            <a:avLst/>
          </a:prstGeom>
        </p:spPr>
      </p:pic>
    </p:spTree>
    <p:extLst>
      <p:ext uri="{BB962C8B-B14F-4D97-AF65-F5344CB8AC3E}">
        <p14:creationId xmlns:p14="http://schemas.microsoft.com/office/powerpoint/2010/main" val="1680395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143B1-1174-ECDF-ED17-D1653A7CCFC6}"/>
              </a:ext>
            </a:extLst>
          </p:cNvPr>
          <p:cNvSpPr>
            <a:spLocks noGrp="1"/>
          </p:cNvSpPr>
          <p:nvPr>
            <p:ph type="title"/>
          </p:nvPr>
        </p:nvSpPr>
        <p:spPr/>
        <p:txBody>
          <a:bodyPr vert="horz" anchor="b">
            <a:normAutofit/>
          </a:bodyPr>
          <a:lstStyle/>
          <a:p>
            <a:r>
              <a:rPr lang="en-US" sz="3800" b="1" dirty="0">
                <a:solidFill>
                  <a:srgbClr val="55468C"/>
                </a:solidFill>
                <a:latin typeface="Calibri" panose="020F0502020204030204" pitchFamily="34" charset="0"/>
                <a:cs typeface="Calibri" panose="020F0502020204030204" pitchFamily="34" charset="0"/>
              </a:rPr>
              <a:t>Background </a:t>
            </a:r>
          </a:p>
        </p:txBody>
      </p:sp>
      <p:sp>
        <p:nvSpPr>
          <p:cNvPr id="3" name="Slide Number Placeholder 2">
            <a:extLst>
              <a:ext uri="{FF2B5EF4-FFF2-40B4-BE49-F238E27FC236}">
                <a16:creationId xmlns:a16="http://schemas.microsoft.com/office/drawing/2014/main" id="{1EE5EA6D-6762-90AA-06EB-7C91F0FD8FA6}"/>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2E807B1-4732-452D-A42F-1031F6FB7B1D}" type="slidenum">
              <a:rPr kumimoji="0" lang="en-US" sz="1600" b="0" i="0" u="none" strike="noStrike" kern="1200" cap="none" spc="0" normalizeH="0" baseline="0" noProof="0" smtClean="0">
                <a:ln>
                  <a:noFill/>
                </a:ln>
                <a:solidFill>
                  <a:srgbClr val="8D89A4">
                    <a:shade val="75000"/>
                  </a:srgbClr>
                </a:solidFill>
                <a:effectLst/>
                <a:uLnTx/>
                <a:uFillTx/>
                <a:latin typeface="Georgi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dirty="0">
              <a:ln>
                <a:noFill/>
              </a:ln>
              <a:solidFill>
                <a:srgbClr val="8D89A4">
                  <a:shade val="75000"/>
                </a:srgbClr>
              </a:solidFill>
              <a:effectLst/>
              <a:uLnTx/>
              <a:uFillTx/>
              <a:latin typeface="Georgia"/>
              <a:ea typeface="+mn-ea"/>
              <a:cs typeface="+mn-cs"/>
            </a:endParaRPr>
          </a:p>
        </p:txBody>
      </p:sp>
      <p:sp>
        <p:nvSpPr>
          <p:cNvPr id="4" name="Content Placeholder 3">
            <a:extLst>
              <a:ext uri="{FF2B5EF4-FFF2-40B4-BE49-F238E27FC236}">
                <a16:creationId xmlns:a16="http://schemas.microsoft.com/office/drawing/2014/main" id="{B6EEA213-C450-AB4B-7C1F-1BC55601258C}"/>
              </a:ext>
            </a:extLst>
          </p:cNvPr>
          <p:cNvSpPr>
            <a:spLocks noGrp="1"/>
          </p:cNvSpPr>
          <p:nvPr>
            <p:ph sz="quarter" idx="1"/>
          </p:nvPr>
        </p:nvSpPr>
        <p:spPr>
          <a:xfrm>
            <a:off x="990600" y="1506518"/>
            <a:ext cx="10134600" cy="4894283"/>
          </a:xfrm>
        </p:spPr>
        <p:txBody>
          <a:bodyPr>
            <a:normAutofit/>
          </a:bodyPr>
          <a:lstStyle/>
          <a:p>
            <a:pPr>
              <a:spcBef>
                <a:spcPts val="0"/>
              </a:spcBef>
              <a:buClrTx/>
              <a:buFont typeface="Arial" panose="020B0604020202020204" pitchFamily="34" charset="0"/>
              <a:buChar char="•"/>
            </a:pPr>
            <a:r>
              <a:rPr lang="en-US" sz="2800" dirty="0">
                <a:latin typeface="Calibri" panose="020F0502020204030204" pitchFamily="34" charset="0"/>
                <a:cs typeface="Calibri" panose="020F0502020204030204" pitchFamily="34" charset="0"/>
              </a:rPr>
              <a:t>Guides regional efforts in the public participation process</a:t>
            </a:r>
          </a:p>
          <a:p>
            <a:pPr>
              <a:spcBef>
                <a:spcPts val="0"/>
              </a:spcBef>
              <a:buClrTx/>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a:p>
            <a:pPr>
              <a:spcBef>
                <a:spcPts val="0"/>
              </a:spcBef>
              <a:buClrTx/>
              <a:buFont typeface="Arial" panose="020B0604020202020204" pitchFamily="34" charset="0"/>
              <a:buChar char="•"/>
            </a:pPr>
            <a:r>
              <a:rPr lang="en-US" sz="2800" dirty="0">
                <a:latin typeface="Calibri" panose="020F0502020204030204" pitchFamily="34" charset="0"/>
                <a:cs typeface="Calibri" panose="020F0502020204030204" pitchFamily="34" charset="0"/>
              </a:rPr>
              <a:t>Emphasizes the transportation decision making process</a:t>
            </a:r>
          </a:p>
          <a:p>
            <a:pPr>
              <a:spcBef>
                <a:spcPts val="0"/>
              </a:spcBef>
              <a:buClrTx/>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a:p>
            <a:pPr>
              <a:spcBef>
                <a:spcPts val="0"/>
              </a:spcBef>
              <a:buClrTx/>
              <a:buFont typeface="Arial" panose="020B0604020202020204" pitchFamily="34" charset="0"/>
              <a:buChar char="•"/>
            </a:pPr>
            <a:r>
              <a:rPr lang="en-US" sz="2800" dirty="0">
                <a:latin typeface="Calibri" panose="020F0502020204030204" pitchFamily="34" charset="0"/>
                <a:cs typeface="Calibri" panose="020F0502020204030204" pitchFamily="34" charset="0"/>
              </a:rPr>
              <a:t>Federally required update every 4 years</a:t>
            </a:r>
          </a:p>
          <a:p>
            <a:pPr>
              <a:spcBef>
                <a:spcPts val="0"/>
              </a:spcBef>
              <a:buClrTx/>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a:p>
            <a:pPr>
              <a:buClrTx/>
              <a:buFont typeface="Arial" panose="020B0604020202020204" pitchFamily="34" charset="0"/>
              <a:buChar char="•"/>
            </a:pPr>
            <a:r>
              <a:rPr lang="en-US" sz="2800" dirty="0">
                <a:latin typeface="Calibri" panose="020F0502020204030204" pitchFamily="34" charset="0"/>
                <a:cs typeface="Calibri" panose="020F0502020204030204" pitchFamily="34" charset="0"/>
              </a:rPr>
              <a:t>Required guide for all federally funded public involvement activities </a:t>
            </a:r>
          </a:p>
          <a:p>
            <a:pPr>
              <a:buClrTx/>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754156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31648"/>
            <a:ext cx="8534400" cy="758952"/>
          </a:xfrm>
        </p:spPr>
        <p:txBody>
          <a:bodyPr>
            <a:noAutofit/>
          </a:bodyPr>
          <a:lstStyle/>
          <a:p>
            <a:r>
              <a:rPr lang="en-US" sz="3800" b="1" dirty="0">
                <a:solidFill>
                  <a:srgbClr val="55468C"/>
                </a:solidFill>
                <a:latin typeface="Calibri" panose="020F0502020204030204" pitchFamily="34" charset="0"/>
                <a:cs typeface="Calibri" panose="020F0502020204030204" pitchFamily="34" charset="0"/>
              </a:rPr>
              <a:t>Key Sections </a:t>
            </a:r>
          </a:p>
        </p:txBody>
      </p:sp>
      <p:sp>
        <p:nvSpPr>
          <p:cNvPr id="3" name="Content Placeholder 2"/>
          <p:cNvSpPr>
            <a:spLocks noGrp="1"/>
          </p:cNvSpPr>
          <p:nvPr>
            <p:ph sz="quarter" idx="1"/>
          </p:nvPr>
        </p:nvSpPr>
        <p:spPr>
          <a:xfrm>
            <a:off x="1066800" y="1676400"/>
            <a:ext cx="9906000" cy="4572000"/>
          </a:xfrm>
        </p:spPr>
        <p:txBody>
          <a:bodyPr>
            <a:normAutofit/>
          </a:bodyPr>
          <a:lstStyle/>
          <a:p>
            <a:pPr>
              <a:spcBef>
                <a:spcPts val="0"/>
              </a:spcBef>
              <a:buClr>
                <a:schemeClr val="bg2">
                  <a:lumMod val="25000"/>
                </a:schemeClr>
              </a:buClr>
            </a:pPr>
            <a:r>
              <a:rPr lang="en-US" sz="3000" dirty="0">
                <a:latin typeface="Calibri" panose="020F0502020204030204" pitchFamily="34" charset="0"/>
                <a:cs typeface="Calibri" panose="020F0502020204030204" pitchFamily="34" charset="0"/>
              </a:rPr>
              <a:t>Requirements for public participation </a:t>
            </a:r>
          </a:p>
          <a:p>
            <a:pPr>
              <a:spcBef>
                <a:spcPts val="0"/>
              </a:spcBef>
              <a:buClr>
                <a:schemeClr val="bg2">
                  <a:lumMod val="25000"/>
                </a:schemeClr>
              </a:buClr>
            </a:pPr>
            <a:endParaRPr lang="en-US" sz="3000" dirty="0">
              <a:latin typeface="Calibri" panose="020F0502020204030204" pitchFamily="34" charset="0"/>
              <a:cs typeface="Calibri" panose="020F0502020204030204" pitchFamily="34" charset="0"/>
            </a:endParaRPr>
          </a:p>
          <a:p>
            <a:pPr>
              <a:spcBef>
                <a:spcPts val="0"/>
              </a:spcBef>
              <a:buClr>
                <a:schemeClr val="bg2">
                  <a:lumMod val="25000"/>
                </a:schemeClr>
              </a:buClr>
            </a:pPr>
            <a:r>
              <a:rPr lang="en-US" sz="3000" dirty="0">
                <a:latin typeface="Calibri" panose="020F0502020204030204" pitchFamily="34" charset="0"/>
                <a:cs typeface="Calibri" panose="020F0502020204030204" pitchFamily="34" charset="0"/>
              </a:rPr>
              <a:t>Requirements as it relates to interested parties &amp; engagement</a:t>
            </a:r>
          </a:p>
          <a:p>
            <a:pPr>
              <a:spcBef>
                <a:spcPts val="0"/>
              </a:spcBef>
              <a:buClr>
                <a:schemeClr val="bg2">
                  <a:lumMod val="25000"/>
                </a:schemeClr>
              </a:buClr>
            </a:pPr>
            <a:endParaRPr lang="en-US" sz="3000" dirty="0">
              <a:latin typeface="Calibri" panose="020F0502020204030204" pitchFamily="34" charset="0"/>
              <a:cs typeface="Calibri" panose="020F0502020204030204" pitchFamily="34" charset="0"/>
            </a:endParaRPr>
          </a:p>
          <a:p>
            <a:pPr>
              <a:spcBef>
                <a:spcPts val="0"/>
              </a:spcBef>
              <a:buClr>
                <a:schemeClr val="bg2">
                  <a:lumMod val="25000"/>
                </a:schemeClr>
              </a:buClr>
            </a:pPr>
            <a:r>
              <a:rPr lang="en-US" sz="3000" dirty="0">
                <a:latin typeface="Calibri" panose="020F0502020204030204" pitchFamily="34" charset="0"/>
                <a:cs typeface="Calibri" panose="020F0502020204030204" pitchFamily="34" charset="0"/>
              </a:rPr>
              <a:t>Public Participation Best Practices Guide</a:t>
            </a:r>
          </a:p>
          <a:p>
            <a:pPr>
              <a:spcBef>
                <a:spcPts val="0"/>
              </a:spcBef>
              <a:buClr>
                <a:schemeClr val="bg2">
                  <a:lumMod val="25000"/>
                </a:schemeClr>
              </a:buClr>
            </a:pPr>
            <a:endParaRPr lang="en-US" sz="3000" dirty="0">
              <a:latin typeface="Calibri" panose="020F0502020204030204" pitchFamily="34" charset="0"/>
              <a:cs typeface="Calibri" panose="020F0502020204030204" pitchFamily="34" charset="0"/>
            </a:endParaRPr>
          </a:p>
          <a:p>
            <a:pPr>
              <a:spcBef>
                <a:spcPts val="0"/>
              </a:spcBef>
              <a:buClr>
                <a:schemeClr val="bg2">
                  <a:lumMod val="25000"/>
                </a:schemeClr>
              </a:buClr>
            </a:pPr>
            <a:r>
              <a:rPr lang="en-US" sz="3000" dirty="0">
                <a:latin typeface="Calibri" panose="020F0502020204030204" pitchFamily="34" charset="0"/>
                <a:cs typeface="Calibri" panose="020F0502020204030204" pitchFamily="34" charset="0"/>
              </a:rPr>
              <a:t>Significant regional information listed in Appendices </a:t>
            </a:r>
          </a:p>
          <a:p>
            <a:pPr>
              <a:spcBef>
                <a:spcPts val="0"/>
              </a:spcBef>
              <a:buClr>
                <a:schemeClr val="bg2">
                  <a:lumMod val="25000"/>
                </a:schemeClr>
              </a:buClr>
            </a:pPr>
            <a:endParaRPr lang="en-US" sz="2600" dirty="0">
              <a:latin typeface="Calibri" panose="020F0502020204030204" pitchFamily="34" charset="0"/>
              <a:cs typeface="Calibri" panose="020F0502020204030204" pitchFamily="34" charset="0"/>
            </a:endParaRPr>
          </a:p>
          <a:p>
            <a:pPr marL="274320" lvl="1" indent="0">
              <a:buClr>
                <a:schemeClr val="bg2">
                  <a:lumMod val="25000"/>
                </a:schemeClr>
              </a:buClr>
              <a:buNone/>
            </a:pPr>
            <a:endParaRPr lang="en-US" sz="2400" dirty="0">
              <a:solidFill>
                <a:schemeClr val="bg2">
                  <a:lumMod val="25000"/>
                </a:schemeClr>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a:xfrm>
            <a:off x="5867400" y="1026373"/>
            <a:ext cx="457200" cy="4413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2E807B1-4732-452D-A42F-1031F6FB7B1D}" type="slidenum">
              <a:rPr kumimoji="0" lang="en-US" sz="1800" b="1" i="0" u="none" strike="noStrike" kern="1200" cap="none" spc="0" normalizeH="0" baseline="0" noProof="0">
                <a:ln>
                  <a:noFill/>
                </a:ln>
                <a:solidFill>
                  <a:prstClr val="white">
                    <a:lumMod val="50000"/>
                  </a:prstClr>
                </a:solidFill>
                <a:effectLst/>
                <a:uLnTx/>
                <a:uFillTx/>
                <a:latin typeface="Calibri" panose="020F0502020204030204" pitchFamily="34" charset="0"/>
                <a:ea typeface="+mn-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600" b="1" i="0" u="none" strike="noStrike" kern="1200" cap="none" spc="0" normalizeH="0" baseline="0" noProof="0" dirty="0">
              <a:ln>
                <a:noFill/>
              </a:ln>
              <a:solidFill>
                <a:prstClr val="white">
                  <a:lumMod val="50000"/>
                </a:prst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624658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b="1" dirty="0">
                <a:solidFill>
                  <a:srgbClr val="55468C"/>
                </a:solidFill>
                <a:latin typeface="Calibri" panose="020F0502020204030204" pitchFamily="34" charset="0"/>
                <a:cs typeface="Calibri" panose="020F0502020204030204" pitchFamily="34" charset="0"/>
              </a:rPr>
              <a:t>Changes from 2019 to 2023</a:t>
            </a:r>
          </a:p>
        </p:txBody>
      </p:sp>
      <p:sp>
        <p:nvSpPr>
          <p:cNvPr id="4" name="Slide Number Placeholder 3"/>
          <p:cNvSpPr>
            <a:spLocks noGrp="1"/>
          </p:cNvSpPr>
          <p:nvPr>
            <p:ph type="sldNum" sz="quarter" idx="12"/>
          </p:nvPr>
        </p:nvSpPr>
        <p:spPr>
          <a:xfrm>
            <a:off x="5867400" y="1026373"/>
            <a:ext cx="457200" cy="4413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2E807B1-4732-452D-A42F-1031F6FB7B1D}" type="slidenum">
              <a:rPr kumimoji="0" lang="en-US" sz="1800" b="1" i="0" u="none" strike="noStrike" kern="1200" cap="none" spc="0" normalizeH="0" baseline="0" noProof="0">
                <a:ln>
                  <a:noFill/>
                </a:ln>
                <a:solidFill>
                  <a:prstClr val="white">
                    <a:lumMod val="50000"/>
                  </a:prstClr>
                </a:solidFill>
                <a:effectLst/>
                <a:uLnTx/>
                <a:uFillTx/>
                <a:latin typeface="Calibri" panose="020F0502020204030204" pitchFamily="34" charset="0"/>
                <a:ea typeface="+mn-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600" b="1" i="0" u="none" strike="noStrike" kern="1200" cap="none" spc="0" normalizeH="0" baseline="0" noProof="0" dirty="0">
              <a:ln>
                <a:noFill/>
              </a:ln>
              <a:solidFill>
                <a:prstClr val="white">
                  <a:lumMod val="50000"/>
                </a:prstClr>
              </a:solidFill>
              <a:effectLst/>
              <a:uLnTx/>
              <a:uFillTx/>
              <a:latin typeface="Calibri" panose="020F0502020204030204" pitchFamily="34" charset="0"/>
              <a:ea typeface="+mn-ea"/>
              <a:cs typeface="Calibri" panose="020F0502020204030204" pitchFamily="34" charset="0"/>
            </a:endParaRPr>
          </a:p>
        </p:txBody>
      </p:sp>
      <p:sp>
        <p:nvSpPr>
          <p:cNvPr id="5" name="Content Placeholder 4">
            <a:extLst>
              <a:ext uri="{FF2B5EF4-FFF2-40B4-BE49-F238E27FC236}">
                <a16:creationId xmlns:a16="http://schemas.microsoft.com/office/drawing/2014/main" id="{7DF513DD-9320-1FA4-7378-21B4DEE8BFDE}"/>
              </a:ext>
            </a:extLst>
          </p:cNvPr>
          <p:cNvSpPr>
            <a:spLocks noGrp="1"/>
          </p:cNvSpPr>
          <p:nvPr>
            <p:ph sz="quarter" idx="1"/>
          </p:nvPr>
        </p:nvSpPr>
        <p:spPr>
          <a:xfrm>
            <a:off x="914400" y="1527048"/>
            <a:ext cx="10826496" cy="4572000"/>
          </a:xfrm>
        </p:spPr>
        <p:txBody>
          <a:bodyPr>
            <a:normAutofit/>
          </a:bodyPr>
          <a:lstStyle/>
          <a:p>
            <a:pPr marL="171450" indent="-171450">
              <a:spcBef>
                <a:spcPts val="0"/>
              </a:spcBef>
              <a:buClrTx/>
              <a:buSzTx/>
              <a:buFont typeface="Arial" panose="020B0604020202020204" pitchFamily="34" charset="0"/>
              <a:buChar char="•"/>
              <a:defRPr/>
            </a:pPr>
            <a:r>
              <a:rPr lang="en-US" sz="3000" dirty="0">
                <a:latin typeface="Calibri" panose="020F0502020204030204" pitchFamily="34" charset="0"/>
                <a:cs typeface="Calibri" panose="020F0502020204030204" pitchFamily="34" charset="0"/>
              </a:rPr>
              <a:t>Added emphasis on equity as a guiding principle moving forward</a:t>
            </a:r>
          </a:p>
          <a:p>
            <a:pPr marL="0" indent="0">
              <a:spcBef>
                <a:spcPts val="0"/>
              </a:spcBef>
              <a:buClrTx/>
              <a:buSzTx/>
              <a:buNone/>
              <a:defRPr/>
            </a:pPr>
            <a:endParaRPr lang="en-US" sz="3000" dirty="0">
              <a:latin typeface="Calibri" panose="020F0502020204030204" pitchFamily="34" charset="0"/>
              <a:cs typeface="Calibri" panose="020F0502020204030204" pitchFamily="34" charset="0"/>
            </a:endParaRPr>
          </a:p>
          <a:p>
            <a:pPr marL="171450" indent="-171450">
              <a:spcBef>
                <a:spcPts val="0"/>
              </a:spcBef>
              <a:buClrTx/>
              <a:buSzTx/>
              <a:buFont typeface="Arial" panose="020B0604020202020204" pitchFamily="34" charset="0"/>
              <a:buChar char="•"/>
              <a:defRPr/>
            </a:pPr>
            <a:r>
              <a:rPr lang="en-US" sz="3000" dirty="0">
                <a:latin typeface="Calibri" panose="020F0502020204030204" pitchFamily="34" charset="0"/>
                <a:cs typeface="Calibri" panose="020F0502020204030204" pitchFamily="34" charset="0"/>
              </a:rPr>
              <a:t>Inclusion of the impact COVID-19 had on public participation and the technological/ best practices that advanced due to the pandemic</a:t>
            </a:r>
          </a:p>
          <a:p>
            <a:pPr marL="0" indent="0">
              <a:spcBef>
                <a:spcPts val="0"/>
              </a:spcBef>
              <a:buClrTx/>
              <a:buSzTx/>
              <a:buNone/>
              <a:defRPr/>
            </a:pPr>
            <a:r>
              <a:rPr lang="en-US" sz="3000" dirty="0">
                <a:latin typeface="Calibri" panose="020F0502020204030204" pitchFamily="34" charset="0"/>
                <a:cs typeface="Calibri" panose="020F0502020204030204" pitchFamily="34" charset="0"/>
              </a:rPr>
              <a:t> </a:t>
            </a:r>
          </a:p>
          <a:p>
            <a:pPr marL="171450" indent="-171450">
              <a:spcBef>
                <a:spcPts val="0"/>
              </a:spcBef>
              <a:buClrTx/>
              <a:buSzTx/>
              <a:buFont typeface="Arial" panose="020B0604020202020204" pitchFamily="34" charset="0"/>
              <a:buChar char="•"/>
              <a:defRPr/>
            </a:pPr>
            <a:r>
              <a:rPr lang="en-US" sz="3000" dirty="0">
                <a:latin typeface="Calibri" panose="020F0502020204030204" pitchFamily="34" charset="0"/>
                <a:cs typeface="Calibri" panose="020F0502020204030204" pitchFamily="34" charset="0"/>
              </a:rPr>
              <a:t>Regional survey conducted in both English and Spanish prior to the development of the Draft Plan  </a:t>
            </a:r>
          </a:p>
        </p:txBody>
      </p:sp>
    </p:spTree>
    <p:extLst>
      <p:ext uri="{BB962C8B-B14F-4D97-AF65-F5344CB8AC3E}">
        <p14:creationId xmlns:p14="http://schemas.microsoft.com/office/powerpoint/2010/main" val="85232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b="1" dirty="0">
                <a:solidFill>
                  <a:srgbClr val="55468C"/>
                </a:solidFill>
                <a:latin typeface="Calibri" panose="020F0502020204030204" pitchFamily="34" charset="0"/>
                <a:cs typeface="Calibri" panose="020F0502020204030204" pitchFamily="34" charset="0"/>
              </a:rPr>
              <a:t>Next Steps – AMBAG </a:t>
            </a:r>
          </a:p>
        </p:txBody>
      </p:sp>
      <p:sp>
        <p:nvSpPr>
          <p:cNvPr id="4" name="Slide Number Placeholder 3"/>
          <p:cNvSpPr>
            <a:spLocks noGrp="1"/>
          </p:cNvSpPr>
          <p:nvPr>
            <p:ph type="sldNum" sz="quarter" idx="12"/>
          </p:nvPr>
        </p:nvSpPr>
        <p:spPr>
          <a:xfrm>
            <a:off x="5867400" y="1026373"/>
            <a:ext cx="457200" cy="4413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2E807B1-4732-452D-A42F-1031F6FB7B1D}" type="slidenum">
              <a:rPr kumimoji="0" lang="en-US" sz="1800" b="1" i="0" u="none" strike="noStrike" kern="1200" cap="none" spc="0" normalizeH="0" baseline="0" noProof="0">
                <a:ln>
                  <a:noFill/>
                </a:ln>
                <a:solidFill>
                  <a:prstClr val="white">
                    <a:lumMod val="50000"/>
                  </a:prstClr>
                </a:solidFill>
                <a:effectLst/>
                <a:uLnTx/>
                <a:uFillTx/>
                <a:latin typeface="Calibri" panose="020F0502020204030204" pitchFamily="34" charset="0"/>
                <a:ea typeface="+mn-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600" b="1" i="0" u="none" strike="noStrike" kern="1200" cap="none" spc="0" normalizeH="0" baseline="0" noProof="0" dirty="0">
              <a:ln>
                <a:noFill/>
              </a:ln>
              <a:solidFill>
                <a:prstClr val="white">
                  <a:lumMod val="50000"/>
                </a:prstClr>
              </a:solidFill>
              <a:effectLst/>
              <a:uLnTx/>
              <a:uFillTx/>
              <a:latin typeface="Calibri" panose="020F0502020204030204" pitchFamily="34" charset="0"/>
              <a:ea typeface="+mn-ea"/>
              <a:cs typeface="Calibri" panose="020F0502020204030204" pitchFamily="34" charset="0"/>
            </a:endParaRPr>
          </a:p>
        </p:txBody>
      </p:sp>
      <p:sp>
        <p:nvSpPr>
          <p:cNvPr id="5" name="Content Placeholder 4">
            <a:extLst>
              <a:ext uri="{FF2B5EF4-FFF2-40B4-BE49-F238E27FC236}">
                <a16:creationId xmlns:a16="http://schemas.microsoft.com/office/drawing/2014/main" id="{644F7F40-2E3B-1849-B299-76EF56F2A85A}"/>
              </a:ext>
            </a:extLst>
          </p:cNvPr>
          <p:cNvSpPr>
            <a:spLocks noGrp="1"/>
          </p:cNvSpPr>
          <p:nvPr>
            <p:ph sz="quarter" idx="1"/>
          </p:nvPr>
        </p:nvSpPr>
        <p:spPr>
          <a:xfrm>
            <a:off x="990600" y="1527048"/>
            <a:ext cx="10750296" cy="4572000"/>
          </a:xfrm>
        </p:spPr>
        <p:txBody>
          <a:bodyPr>
            <a:normAutofit/>
          </a:bodyPr>
          <a:lstStyle/>
          <a:p>
            <a:pPr>
              <a:buClr>
                <a:schemeClr val="bg2">
                  <a:lumMod val="25000"/>
                </a:schemeClr>
              </a:buClr>
            </a:pPr>
            <a:r>
              <a:rPr lang="en-US" sz="3000" dirty="0">
                <a:latin typeface="Calibri" panose="020F0502020204030204" pitchFamily="34" charset="0"/>
                <a:cs typeface="Calibri" panose="020F0502020204030204" pitchFamily="34" charset="0"/>
              </a:rPr>
              <a:t>Public comment period:  </a:t>
            </a:r>
            <a:r>
              <a:rPr lang="en-US" sz="2600" dirty="0">
                <a:latin typeface="Calibri" panose="020F0502020204030204" pitchFamily="34" charset="0"/>
                <a:cs typeface="Calibri" panose="020F0502020204030204" pitchFamily="34" charset="0"/>
              </a:rPr>
              <a:t>June 14 – August 23, 2023</a:t>
            </a:r>
          </a:p>
          <a:p>
            <a:pPr>
              <a:buClr>
                <a:schemeClr val="bg2">
                  <a:lumMod val="25000"/>
                </a:schemeClr>
              </a:buClr>
            </a:pPr>
            <a:r>
              <a:rPr lang="en-US" sz="3000" dirty="0">
                <a:latin typeface="Calibri" panose="020F0502020204030204" pitchFamily="34" charset="0"/>
                <a:cs typeface="Calibri" panose="020F0502020204030204" pitchFamily="34" charset="0"/>
              </a:rPr>
              <a:t>Presentations to Committees and Working Groups:</a:t>
            </a:r>
          </a:p>
          <a:p>
            <a:pPr lvl="4">
              <a:buClr>
                <a:schemeClr val="bg2">
                  <a:lumMod val="25000"/>
                </a:schemeClr>
              </a:buClr>
            </a:pPr>
            <a:r>
              <a:rPr lang="en-US" sz="2600" dirty="0">
                <a:latin typeface="Calibri" panose="020F0502020204030204" pitchFamily="34" charset="0"/>
                <a:cs typeface="Calibri" panose="020F0502020204030204" pitchFamily="34" charset="0"/>
              </a:rPr>
              <a:t>SCCRTC’s E&amp;D TAC – 6/13</a:t>
            </a:r>
          </a:p>
          <a:p>
            <a:pPr lvl="4">
              <a:buClr>
                <a:schemeClr val="bg2">
                  <a:lumMod val="25000"/>
                </a:schemeClr>
              </a:buClr>
            </a:pPr>
            <a:r>
              <a:rPr lang="en-US" sz="2600" dirty="0">
                <a:latin typeface="Calibri" panose="020F0502020204030204" pitchFamily="34" charset="0"/>
                <a:cs typeface="Calibri" panose="020F0502020204030204" pitchFamily="34" charset="0"/>
              </a:rPr>
              <a:t>SCCRTC’s ITAC – 6/15 </a:t>
            </a:r>
          </a:p>
          <a:p>
            <a:pPr lvl="4">
              <a:buClr>
                <a:schemeClr val="bg2">
                  <a:lumMod val="25000"/>
                </a:schemeClr>
              </a:buClr>
            </a:pPr>
            <a:r>
              <a:rPr lang="en-US" sz="2600" dirty="0">
                <a:latin typeface="Calibri" panose="020F0502020204030204" pitchFamily="34" charset="0"/>
                <a:cs typeface="Calibri" panose="020F0502020204030204" pitchFamily="34" charset="0"/>
              </a:rPr>
              <a:t>MST’s MAC – 7/26</a:t>
            </a:r>
          </a:p>
          <a:p>
            <a:pPr lvl="4">
              <a:buClr>
                <a:schemeClr val="bg2">
                  <a:lumMod val="25000"/>
                </a:schemeClr>
              </a:buClr>
            </a:pPr>
            <a:r>
              <a:rPr lang="en-US" sz="2600" dirty="0">
                <a:latin typeface="Calibri" panose="020F0502020204030204" pitchFamily="34" charset="0"/>
                <a:cs typeface="Calibri" panose="020F0502020204030204" pitchFamily="34" charset="0"/>
              </a:rPr>
              <a:t>TAMC’s TAC – 8/3</a:t>
            </a:r>
          </a:p>
          <a:p>
            <a:pPr lvl="4">
              <a:buClr>
                <a:schemeClr val="bg2">
                  <a:lumMod val="25000"/>
                </a:schemeClr>
              </a:buClr>
            </a:pPr>
            <a:r>
              <a:rPr lang="en-US" sz="2600" dirty="0">
                <a:latin typeface="Calibri" panose="020F0502020204030204" pitchFamily="34" charset="0"/>
                <a:cs typeface="Calibri" panose="020F0502020204030204" pitchFamily="34" charset="0"/>
              </a:rPr>
              <a:t>San Benito COG’s TAC – 8/3</a:t>
            </a:r>
            <a:endParaRPr lang="en-US" sz="2600" dirty="0">
              <a:solidFill>
                <a:schemeClr val="bg2">
                  <a:lumMod val="25000"/>
                </a:schemeClr>
              </a:solidFill>
              <a:latin typeface="Calibri" panose="020F0502020204030204" pitchFamily="34" charset="0"/>
              <a:cs typeface="Calibri" panose="020F0502020204030204" pitchFamily="34" charset="0"/>
            </a:endParaRPr>
          </a:p>
          <a:p>
            <a:pPr>
              <a:buClr>
                <a:schemeClr val="bg2">
                  <a:lumMod val="25000"/>
                </a:schemeClr>
              </a:buClr>
            </a:pPr>
            <a:r>
              <a:rPr lang="en-US" sz="3000" dirty="0">
                <a:latin typeface="Calibri" panose="020F0502020204030204" pitchFamily="34" charset="0"/>
                <a:cs typeface="Calibri" panose="020F0502020204030204" pitchFamily="34" charset="0"/>
              </a:rPr>
              <a:t>Public Hearing at AMBAG Board:</a:t>
            </a:r>
          </a:p>
          <a:p>
            <a:pPr lvl="4">
              <a:buClr>
                <a:schemeClr val="bg2">
                  <a:lumMod val="25000"/>
                </a:schemeClr>
              </a:buClr>
            </a:pPr>
            <a:r>
              <a:rPr lang="en-US" sz="2600" dirty="0">
                <a:latin typeface="Calibri" panose="020F0502020204030204" pitchFamily="34" charset="0"/>
                <a:cs typeface="Calibri" panose="020F0502020204030204" pitchFamily="34" charset="0"/>
              </a:rPr>
              <a:t>August 9, 2023</a:t>
            </a:r>
          </a:p>
        </p:txBody>
      </p:sp>
    </p:spTree>
    <p:extLst>
      <p:ext uri="{BB962C8B-B14F-4D97-AF65-F5344CB8AC3E}">
        <p14:creationId xmlns:p14="http://schemas.microsoft.com/office/powerpoint/2010/main" val="49888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b="1" dirty="0">
                <a:solidFill>
                  <a:srgbClr val="55468C"/>
                </a:solidFill>
                <a:latin typeface="Calibri" panose="020F0502020204030204" pitchFamily="34" charset="0"/>
                <a:cs typeface="Calibri" panose="020F0502020204030204" pitchFamily="34" charset="0"/>
              </a:rPr>
              <a:t>Next Steps – Regionally</a:t>
            </a:r>
          </a:p>
        </p:txBody>
      </p:sp>
      <p:sp>
        <p:nvSpPr>
          <p:cNvPr id="4" name="Slide Number Placeholder 3"/>
          <p:cNvSpPr>
            <a:spLocks noGrp="1"/>
          </p:cNvSpPr>
          <p:nvPr>
            <p:ph type="sldNum" sz="quarter" idx="12"/>
          </p:nvPr>
        </p:nvSpPr>
        <p:spPr>
          <a:xfrm>
            <a:off x="5867400" y="1026373"/>
            <a:ext cx="457200" cy="4413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2E807B1-4732-452D-A42F-1031F6FB7B1D}" type="slidenum">
              <a:rPr kumimoji="0" lang="en-US" sz="1800" b="1" i="0" u="none" strike="noStrike" kern="1200" cap="none" spc="0" normalizeH="0" baseline="0" noProof="0">
                <a:ln>
                  <a:noFill/>
                </a:ln>
                <a:solidFill>
                  <a:prstClr val="white">
                    <a:lumMod val="50000"/>
                  </a:prstClr>
                </a:solidFill>
                <a:effectLst/>
                <a:uLnTx/>
                <a:uFillTx/>
                <a:latin typeface="Calibri" panose="020F0502020204030204" pitchFamily="34" charset="0"/>
                <a:ea typeface="+mn-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600" b="1" i="0" u="none" strike="noStrike" kern="1200" cap="none" spc="0" normalizeH="0" baseline="0" noProof="0" dirty="0">
              <a:ln>
                <a:noFill/>
              </a:ln>
              <a:solidFill>
                <a:prstClr val="white">
                  <a:lumMod val="50000"/>
                </a:prstClr>
              </a:solidFill>
              <a:effectLst/>
              <a:uLnTx/>
              <a:uFillTx/>
              <a:latin typeface="Calibri" panose="020F0502020204030204" pitchFamily="34" charset="0"/>
              <a:ea typeface="+mn-ea"/>
              <a:cs typeface="Calibri" panose="020F0502020204030204" pitchFamily="34" charset="0"/>
            </a:endParaRPr>
          </a:p>
        </p:txBody>
      </p:sp>
      <p:sp>
        <p:nvSpPr>
          <p:cNvPr id="5" name="Content Placeholder 4">
            <a:extLst>
              <a:ext uri="{FF2B5EF4-FFF2-40B4-BE49-F238E27FC236}">
                <a16:creationId xmlns:a16="http://schemas.microsoft.com/office/drawing/2014/main" id="{644F7F40-2E3B-1849-B299-76EF56F2A85A}"/>
              </a:ext>
            </a:extLst>
          </p:cNvPr>
          <p:cNvSpPr>
            <a:spLocks noGrp="1"/>
          </p:cNvSpPr>
          <p:nvPr>
            <p:ph sz="quarter" idx="1"/>
          </p:nvPr>
        </p:nvSpPr>
        <p:spPr>
          <a:xfrm>
            <a:off x="1066800" y="1421296"/>
            <a:ext cx="9829800" cy="5102352"/>
          </a:xfrm>
        </p:spPr>
        <p:txBody>
          <a:bodyPr>
            <a:normAutofit/>
          </a:bodyPr>
          <a:lstStyle/>
          <a:p>
            <a:pPr>
              <a:buClr>
                <a:schemeClr val="bg2">
                  <a:lumMod val="25000"/>
                </a:schemeClr>
              </a:buClr>
            </a:pPr>
            <a:r>
              <a:rPr lang="en-US" sz="2500" dirty="0">
                <a:latin typeface="Calibri" panose="020F0502020204030204" pitchFamily="34" charset="0"/>
                <a:cs typeface="Calibri" panose="020F0502020204030204" pitchFamily="34" charset="0"/>
              </a:rPr>
              <a:t>Public comment period: June 14 – August 23, 2023</a:t>
            </a:r>
          </a:p>
          <a:p>
            <a:pPr>
              <a:buClr>
                <a:schemeClr val="bg2">
                  <a:lumMod val="25000"/>
                </a:schemeClr>
              </a:buClr>
            </a:pPr>
            <a:r>
              <a:rPr lang="en-US" sz="2500" dirty="0">
                <a:latin typeface="Calibri" panose="020F0502020204030204" pitchFamily="34" charset="0"/>
                <a:cs typeface="Calibri" panose="020F0502020204030204" pitchFamily="34" charset="0"/>
              </a:rPr>
              <a:t>RTPA Public Hearings:</a:t>
            </a:r>
          </a:p>
          <a:p>
            <a:pPr lvl="4">
              <a:buClr>
                <a:schemeClr val="bg2">
                  <a:lumMod val="25000"/>
                </a:schemeClr>
              </a:buClr>
            </a:pPr>
            <a:r>
              <a:rPr lang="en-US" sz="2500" dirty="0">
                <a:latin typeface="Calibri" panose="020F0502020204030204" pitchFamily="34" charset="0"/>
                <a:cs typeface="Calibri" panose="020F0502020204030204" pitchFamily="34" charset="0"/>
              </a:rPr>
              <a:t>SCCRTC – 8/3</a:t>
            </a:r>
          </a:p>
          <a:p>
            <a:pPr lvl="4">
              <a:buClr>
                <a:schemeClr val="bg2">
                  <a:lumMod val="25000"/>
                </a:schemeClr>
              </a:buClr>
            </a:pPr>
            <a:r>
              <a:rPr lang="en-US" sz="2500" dirty="0">
                <a:latin typeface="Calibri" panose="020F0502020204030204" pitchFamily="34" charset="0"/>
                <a:cs typeface="Calibri" panose="020F0502020204030204" pitchFamily="34" charset="0"/>
              </a:rPr>
              <a:t>San Benito COG – 8/17</a:t>
            </a:r>
          </a:p>
          <a:p>
            <a:pPr lvl="4">
              <a:buClr>
                <a:schemeClr val="bg2">
                  <a:lumMod val="25000"/>
                </a:schemeClr>
              </a:buClr>
            </a:pPr>
            <a:r>
              <a:rPr lang="en-US" sz="2500" dirty="0">
                <a:latin typeface="Calibri" panose="020F0502020204030204" pitchFamily="34" charset="0"/>
                <a:cs typeface="Calibri" panose="020F0502020204030204" pitchFamily="34" charset="0"/>
              </a:rPr>
              <a:t>TAMC – 8/23</a:t>
            </a:r>
            <a:endParaRPr lang="en-US" sz="2500" dirty="0">
              <a:solidFill>
                <a:schemeClr val="bg2">
                  <a:lumMod val="25000"/>
                </a:schemeClr>
              </a:solidFill>
              <a:latin typeface="Calibri" panose="020F0502020204030204" pitchFamily="34" charset="0"/>
              <a:cs typeface="Calibri" panose="020F0502020204030204" pitchFamily="34" charset="0"/>
            </a:endParaRPr>
          </a:p>
          <a:p>
            <a:pPr>
              <a:buClr>
                <a:schemeClr val="bg2">
                  <a:lumMod val="25000"/>
                </a:schemeClr>
              </a:buClr>
            </a:pPr>
            <a:r>
              <a:rPr lang="en-US" sz="2500" dirty="0">
                <a:latin typeface="Calibri" panose="020F0502020204030204" pitchFamily="34" charset="0"/>
                <a:cs typeface="Calibri" panose="020F0502020204030204" pitchFamily="34" charset="0"/>
              </a:rPr>
              <a:t>PPP Adoption:</a:t>
            </a:r>
          </a:p>
          <a:p>
            <a:pPr lvl="4">
              <a:buClr>
                <a:schemeClr val="bg2">
                  <a:lumMod val="25000"/>
                </a:schemeClr>
              </a:buClr>
            </a:pPr>
            <a:r>
              <a:rPr lang="en-US" sz="2500" dirty="0">
                <a:latin typeface="Calibri" panose="020F0502020204030204" pitchFamily="34" charset="0"/>
                <a:cs typeface="Calibri" panose="020F0502020204030204" pitchFamily="34" charset="0"/>
              </a:rPr>
              <a:t>San Benito COG – 9/21</a:t>
            </a:r>
          </a:p>
          <a:p>
            <a:pPr lvl="4">
              <a:buClr>
                <a:schemeClr val="bg2">
                  <a:lumMod val="25000"/>
                </a:schemeClr>
              </a:buClr>
            </a:pPr>
            <a:r>
              <a:rPr lang="en-US" sz="2500" dirty="0">
                <a:latin typeface="Calibri" panose="020F0502020204030204" pitchFamily="34" charset="0"/>
                <a:cs typeface="Calibri" panose="020F0502020204030204" pitchFamily="34" charset="0"/>
              </a:rPr>
              <a:t>TAMC – 9/27</a:t>
            </a:r>
          </a:p>
          <a:p>
            <a:pPr lvl="4">
              <a:buClr>
                <a:schemeClr val="bg2">
                  <a:lumMod val="25000"/>
                </a:schemeClr>
              </a:buClr>
            </a:pPr>
            <a:r>
              <a:rPr lang="en-US" sz="2500" dirty="0">
                <a:latin typeface="Calibri" panose="020F0502020204030204" pitchFamily="34" charset="0"/>
                <a:cs typeface="Calibri" panose="020F0502020204030204" pitchFamily="34" charset="0"/>
              </a:rPr>
              <a:t>SCCRTC – 10/5</a:t>
            </a:r>
          </a:p>
          <a:p>
            <a:pPr lvl="4">
              <a:buClr>
                <a:schemeClr val="bg2">
                  <a:lumMod val="25000"/>
                </a:schemeClr>
              </a:buClr>
            </a:pPr>
            <a:r>
              <a:rPr lang="en-US" sz="2500" dirty="0">
                <a:latin typeface="Calibri" panose="020F0502020204030204" pitchFamily="34" charset="0"/>
                <a:cs typeface="Calibri" panose="020F0502020204030204" pitchFamily="34" charset="0"/>
              </a:rPr>
              <a:t>AMBAG – 10/11</a:t>
            </a:r>
          </a:p>
          <a:p>
            <a:pPr lvl="4">
              <a:buClr>
                <a:schemeClr val="bg2">
                  <a:lumMod val="25000"/>
                </a:schemeClr>
              </a:buClr>
            </a:pPr>
            <a:endParaRPr lang="en-US" sz="2400" dirty="0">
              <a:latin typeface="Calibri" panose="020F0502020204030204" pitchFamily="34" charset="0"/>
              <a:cs typeface="Calibri" panose="020F0502020204030204" pitchFamily="34" charset="0"/>
            </a:endParaRPr>
          </a:p>
          <a:p>
            <a:pPr lvl="3">
              <a:buClr>
                <a:schemeClr val="bg2">
                  <a:lumMod val="25000"/>
                </a:schemeClr>
              </a:buClr>
            </a:pPr>
            <a:endParaRPr lang="en-US"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7209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b="1" dirty="0">
                <a:solidFill>
                  <a:srgbClr val="55468C"/>
                </a:solidFill>
                <a:latin typeface="Calibri" panose="020F0502020204030204" pitchFamily="34" charset="0"/>
                <a:cs typeface="Calibri" panose="020F0502020204030204" pitchFamily="34" charset="0"/>
              </a:rPr>
              <a:t>Comments on the Draft 2023 PPP</a:t>
            </a:r>
          </a:p>
        </p:txBody>
      </p:sp>
      <p:sp>
        <p:nvSpPr>
          <p:cNvPr id="4" name="Slide Number Placeholder 3"/>
          <p:cNvSpPr>
            <a:spLocks noGrp="1"/>
          </p:cNvSpPr>
          <p:nvPr>
            <p:ph type="sldNum" sz="quarter" idx="12"/>
          </p:nvPr>
        </p:nvSpPr>
        <p:spPr>
          <a:xfrm>
            <a:off x="5867400" y="1026373"/>
            <a:ext cx="457200" cy="4413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2E807B1-4732-452D-A42F-1031F6FB7B1D}" type="slidenum">
              <a:rPr kumimoji="0" lang="en-US" sz="1800" b="1" i="0" u="none" strike="noStrike" kern="1200" cap="none" spc="0" normalizeH="0" baseline="0" noProof="0">
                <a:ln>
                  <a:noFill/>
                </a:ln>
                <a:solidFill>
                  <a:prstClr val="white">
                    <a:lumMod val="50000"/>
                  </a:prstClr>
                </a:solidFill>
                <a:effectLst/>
                <a:uLnTx/>
                <a:uFillTx/>
                <a:latin typeface="Calibri" panose="020F0502020204030204" pitchFamily="34" charset="0"/>
                <a:ea typeface="+mn-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600" b="1" i="0" u="none" strike="noStrike" kern="1200" cap="none" spc="0" normalizeH="0" baseline="0" noProof="0" dirty="0">
              <a:ln>
                <a:noFill/>
              </a:ln>
              <a:solidFill>
                <a:prstClr val="white">
                  <a:lumMod val="50000"/>
                </a:prstClr>
              </a:solidFill>
              <a:effectLst/>
              <a:uLnTx/>
              <a:uFillTx/>
              <a:latin typeface="Calibri" panose="020F0502020204030204" pitchFamily="34" charset="0"/>
              <a:ea typeface="+mn-ea"/>
              <a:cs typeface="Calibri" panose="020F0502020204030204" pitchFamily="34" charset="0"/>
            </a:endParaRPr>
          </a:p>
        </p:txBody>
      </p:sp>
      <p:sp>
        <p:nvSpPr>
          <p:cNvPr id="5" name="Content Placeholder 4">
            <a:extLst>
              <a:ext uri="{FF2B5EF4-FFF2-40B4-BE49-F238E27FC236}">
                <a16:creationId xmlns:a16="http://schemas.microsoft.com/office/drawing/2014/main" id="{644F7F40-2E3B-1849-B299-76EF56F2A85A}"/>
              </a:ext>
            </a:extLst>
          </p:cNvPr>
          <p:cNvSpPr>
            <a:spLocks noGrp="1"/>
          </p:cNvSpPr>
          <p:nvPr>
            <p:ph sz="quarter" idx="1"/>
          </p:nvPr>
        </p:nvSpPr>
        <p:spPr>
          <a:xfrm>
            <a:off x="1066800" y="1421296"/>
            <a:ext cx="9829800" cy="5102352"/>
          </a:xfrm>
        </p:spPr>
        <p:txBody>
          <a:bodyPr>
            <a:normAutofit/>
          </a:bodyPr>
          <a:lstStyle/>
          <a:p>
            <a:pPr>
              <a:buClr>
                <a:schemeClr val="bg2">
                  <a:lumMod val="25000"/>
                </a:schemeClr>
              </a:buClr>
            </a:pPr>
            <a:r>
              <a:rPr lang="en-US" sz="2800" dirty="0">
                <a:latin typeface="Calibri" panose="020F0502020204030204" pitchFamily="34" charset="0"/>
                <a:cs typeface="Calibri" panose="020F0502020204030204" pitchFamily="34" charset="0"/>
              </a:rPr>
              <a:t>Public comment period: June 14 – August 23, 2023</a:t>
            </a:r>
          </a:p>
          <a:p>
            <a:pPr>
              <a:buClr>
                <a:schemeClr val="bg2">
                  <a:lumMod val="25000"/>
                </a:schemeClr>
              </a:buClr>
            </a:pPr>
            <a:r>
              <a:rPr lang="en-US" sz="2800" dirty="0">
                <a:latin typeface="Calibri" panose="020F0502020204030204" pitchFamily="34" charset="0"/>
                <a:cs typeface="Calibri" panose="020F0502020204030204" pitchFamily="34" charset="0"/>
              </a:rPr>
              <a:t>Submit comments via email, letter or in person at a public hearing</a:t>
            </a:r>
          </a:p>
          <a:p>
            <a:pPr>
              <a:buClr>
                <a:schemeClr val="bg2">
                  <a:lumMod val="25000"/>
                </a:schemeClr>
              </a:buClr>
            </a:pPr>
            <a:r>
              <a:rPr lang="en-US" sz="2800" dirty="0">
                <a:latin typeface="Calibri" panose="020F0502020204030204" pitchFamily="34" charset="0"/>
                <a:cs typeface="Calibri" panose="020F0502020204030204" pitchFamily="34" charset="0"/>
              </a:rPr>
              <a:t>Send comments to: Heather Adamson at hadamson@ambag.org or 24580 Silver Cloud Court, Monterey, CA 93940</a:t>
            </a:r>
          </a:p>
          <a:p>
            <a:pPr>
              <a:buClr>
                <a:schemeClr val="bg2">
                  <a:lumMod val="25000"/>
                </a:schemeClr>
              </a:buClr>
            </a:pPr>
            <a:r>
              <a:rPr lang="en-US" sz="2800" dirty="0">
                <a:latin typeface="Calibri" panose="020F0502020204030204" pitchFamily="34" charset="0"/>
                <a:cs typeface="Calibri" panose="020F0502020204030204" pitchFamily="34" charset="0"/>
              </a:rPr>
              <a:t>Comments will be complied and reviewed, and changes will be incorporated into the Final 2023 PPP document, as appropriate</a:t>
            </a:r>
          </a:p>
          <a:p>
            <a:pPr lvl="4">
              <a:buClr>
                <a:schemeClr val="bg2">
                  <a:lumMod val="25000"/>
                </a:schemeClr>
              </a:buClr>
            </a:pPr>
            <a:endParaRPr lang="en-US" sz="2400" dirty="0">
              <a:latin typeface="Calibri" panose="020F0502020204030204" pitchFamily="34" charset="0"/>
              <a:cs typeface="Calibri" panose="020F0502020204030204" pitchFamily="34" charset="0"/>
            </a:endParaRPr>
          </a:p>
          <a:p>
            <a:pPr lvl="3">
              <a:buClr>
                <a:schemeClr val="bg2">
                  <a:lumMod val="25000"/>
                </a:schemeClr>
              </a:buClr>
            </a:pPr>
            <a:endParaRPr lang="en-US"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5085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b="1" dirty="0">
                <a:solidFill>
                  <a:srgbClr val="55468C"/>
                </a:solidFill>
                <a:latin typeface="Calibri" panose="020F0502020204030204" pitchFamily="34" charset="0"/>
                <a:cs typeface="Calibri" panose="020F0502020204030204" pitchFamily="34" charset="0"/>
              </a:rPr>
              <a:t>Recommendation</a:t>
            </a:r>
          </a:p>
        </p:txBody>
      </p:sp>
      <p:sp>
        <p:nvSpPr>
          <p:cNvPr id="4" name="Slide Number Placeholder 3"/>
          <p:cNvSpPr>
            <a:spLocks noGrp="1"/>
          </p:cNvSpPr>
          <p:nvPr>
            <p:ph type="sldNum" sz="quarter" idx="12"/>
          </p:nvPr>
        </p:nvSpPr>
        <p:spPr>
          <a:xfrm>
            <a:off x="5867400" y="1026373"/>
            <a:ext cx="457200" cy="4413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2E807B1-4732-452D-A42F-1031F6FB7B1D}" type="slidenum">
              <a:rPr kumimoji="0" lang="en-US" sz="1800" b="1" i="0" u="none" strike="noStrike" kern="1200" cap="none" spc="0" normalizeH="0" baseline="0" noProof="0">
                <a:ln>
                  <a:noFill/>
                </a:ln>
                <a:solidFill>
                  <a:prstClr val="white">
                    <a:lumMod val="50000"/>
                  </a:prstClr>
                </a:solidFill>
                <a:effectLst/>
                <a:uLnTx/>
                <a:uFillTx/>
                <a:latin typeface="Calibri" panose="020F0502020204030204" pitchFamily="34" charset="0"/>
                <a:ea typeface="+mn-ea"/>
                <a:cs typeface="Calibri" panose="020F05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600" b="1" i="0" u="none" strike="noStrike" kern="1200" cap="none" spc="0" normalizeH="0" baseline="0" noProof="0" dirty="0">
              <a:ln>
                <a:noFill/>
              </a:ln>
              <a:solidFill>
                <a:prstClr val="white">
                  <a:lumMod val="50000"/>
                </a:prstClr>
              </a:solidFill>
              <a:effectLst/>
              <a:uLnTx/>
              <a:uFillTx/>
              <a:latin typeface="Calibri" panose="020F0502020204030204" pitchFamily="34" charset="0"/>
              <a:ea typeface="+mn-ea"/>
              <a:cs typeface="Calibri" panose="020F0502020204030204" pitchFamily="34" charset="0"/>
            </a:endParaRPr>
          </a:p>
        </p:txBody>
      </p:sp>
      <p:sp>
        <p:nvSpPr>
          <p:cNvPr id="5" name="Content Placeholder 4">
            <a:extLst>
              <a:ext uri="{FF2B5EF4-FFF2-40B4-BE49-F238E27FC236}">
                <a16:creationId xmlns:a16="http://schemas.microsoft.com/office/drawing/2014/main" id="{644F7F40-2E3B-1849-B299-76EF56F2A85A}"/>
              </a:ext>
            </a:extLst>
          </p:cNvPr>
          <p:cNvSpPr>
            <a:spLocks noGrp="1"/>
          </p:cNvSpPr>
          <p:nvPr>
            <p:ph sz="quarter" idx="1"/>
          </p:nvPr>
        </p:nvSpPr>
        <p:spPr/>
        <p:txBody>
          <a:bodyPr>
            <a:normAutofit/>
          </a:bodyPr>
          <a:lstStyle/>
          <a:p>
            <a:pPr>
              <a:buClr>
                <a:schemeClr val="bg2">
                  <a:lumMod val="25000"/>
                </a:schemeClr>
              </a:buClr>
            </a:pPr>
            <a:endParaRPr lang="en-US" sz="2400" dirty="0">
              <a:latin typeface="Calibri" panose="020F0502020204030204" pitchFamily="34" charset="0"/>
              <a:cs typeface="Calibri" panose="020F0502020204030204" pitchFamily="34" charset="0"/>
            </a:endParaRPr>
          </a:p>
          <a:p>
            <a:pPr>
              <a:buClr>
                <a:schemeClr val="bg2">
                  <a:lumMod val="25000"/>
                </a:schemeClr>
              </a:buClr>
            </a:pPr>
            <a:r>
              <a:rPr lang="en-US" sz="3000" dirty="0">
                <a:latin typeface="Calibri" panose="020F0502020204030204" pitchFamily="34" charset="0"/>
                <a:cs typeface="Calibri" panose="020F0502020204030204" pitchFamily="34" charset="0"/>
              </a:rPr>
              <a:t>Hold a public hearing on the </a:t>
            </a:r>
            <a:r>
              <a:rPr lang="en-US" sz="3000" i="1" dirty="0">
                <a:latin typeface="Calibri" panose="020F0502020204030204" pitchFamily="34" charset="0"/>
                <a:cs typeface="Calibri" panose="020F0502020204030204" pitchFamily="34" charset="0"/>
              </a:rPr>
              <a:t>Draft 2023 Public Participation Plan </a:t>
            </a:r>
            <a:r>
              <a:rPr lang="en-US" sz="3000" dirty="0">
                <a:latin typeface="Calibri" panose="020F0502020204030204" pitchFamily="34" charset="0"/>
                <a:cs typeface="Calibri" panose="020F0502020204030204" pitchFamily="34" charset="0"/>
              </a:rPr>
              <a:t>to accept public comment</a:t>
            </a:r>
          </a:p>
          <a:p>
            <a:endParaRPr lang="en-US" sz="2600" dirty="0">
              <a:latin typeface="Calibri" panose="020F0502020204030204" pitchFamily="34" charset="0"/>
              <a:cs typeface="Calibri" panose="020F0502020204030204" pitchFamily="34" charset="0"/>
            </a:endParaRPr>
          </a:p>
          <a:p>
            <a:endParaRPr 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1732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76500" y="2530642"/>
            <a:ext cx="7239000" cy="2057400"/>
          </a:xfrm>
        </p:spPr>
        <p:txBody>
          <a:bodyPr>
            <a:noAutofit/>
          </a:bodyPr>
          <a:lstStyle/>
          <a:p>
            <a:endParaRPr lang="en-US" sz="2800" dirty="0">
              <a:solidFill>
                <a:schemeClr val="tx1"/>
              </a:solidFill>
              <a:latin typeface="Calibri" panose="020F0502020204030204" pitchFamily="34" charset="0"/>
              <a:cs typeface="Calibri" panose="020F0502020204030204" pitchFamily="34" charset="0"/>
            </a:endParaRPr>
          </a:p>
          <a:p>
            <a:pPr>
              <a:lnSpc>
                <a:spcPct val="150000"/>
              </a:lnSpc>
            </a:pPr>
            <a:r>
              <a:rPr lang="en-US" sz="2400" dirty="0">
                <a:solidFill>
                  <a:schemeClr val="tx1"/>
                </a:solidFill>
                <a:latin typeface="Calibri" panose="020F0502020204030204" pitchFamily="34" charset="0"/>
                <a:cs typeface="Calibri" panose="020F0502020204030204" pitchFamily="34" charset="0"/>
              </a:rPr>
              <a:t>Draft 2023 Public Participation Plan </a:t>
            </a:r>
          </a:p>
          <a:p>
            <a:pPr>
              <a:lnSpc>
                <a:spcPct val="150000"/>
              </a:lnSpc>
            </a:pPr>
            <a:r>
              <a:rPr lang="en-US" sz="2400" dirty="0">
                <a:solidFill>
                  <a:schemeClr val="tx1"/>
                </a:solidFill>
                <a:latin typeface="Calibri" panose="020F0502020204030204" pitchFamily="34" charset="0"/>
                <a:cs typeface="Calibri" panose="020F0502020204030204" pitchFamily="34" charset="0"/>
              </a:rPr>
              <a:t>www.AMBAG.org</a:t>
            </a:r>
          </a:p>
          <a:p>
            <a:pPr>
              <a:lnSpc>
                <a:spcPct val="150000"/>
              </a:lnSpc>
            </a:pPr>
            <a:endParaRPr lang="en-US" sz="2400" dirty="0">
              <a:solidFill>
                <a:schemeClr val="tx1"/>
              </a:solidFill>
              <a:latin typeface="Calibri" panose="020F0502020204030204" pitchFamily="34" charset="0"/>
              <a:cs typeface="Calibri" panose="020F0502020204030204" pitchFamily="34" charset="0"/>
            </a:endParaRPr>
          </a:p>
          <a:p>
            <a:pPr>
              <a:lnSpc>
                <a:spcPct val="150000"/>
              </a:lnSpc>
            </a:pPr>
            <a:r>
              <a:rPr lang="en-US" sz="2400" dirty="0">
                <a:solidFill>
                  <a:schemeClr val="tx1"/>
                </a:solidFill>
                <a:latin typeface="Calibri" panose="020F0502020204030204" pitchFamily="34" charset="0"/>
                <a:cs typeface="Calibri" panose="020F0502020204030204" pitchFamily="34" charset="0"/>
              </a:rPr>
              <a:t>Heather Adamson, AICP</a:t>
            </a:r>
          </a:p>
          <a:p>
            <a:r>
              <a:rPr lang="en-US" sz="2400" dirty="0">
                <a:solidFill>
                  <a:schemeClr val="tx1"/>
                </a:solidFill>
                <a:latin typeface="Calibri" panose="020F0502020204030204" pitchFamily="34" charset="0"/>
                <a:cs typeface="Calibri" panose="020F0502020204030204" pitchFamily="34" charset="0"/>
              </a:rPr>
              <a:t>HAdamson@ambag.org</a:t>
            </a:r>
          </a:p>
          <a:p>
            <a:endParaRPr lang="en-US" sz="2400" dirty="0">
              <a:solidFill>
                <a:schemeClr val="tx1"/>
              </a:solidFill>
              <a:latin typeface="Calibri" panose="020F0502020204030204" pitchFamily="34" charset="0"/>
              <a:cs typeface="Calibri" panose="020F0502020204030204" pitchFamily="34" charset="0"/>
            </a:endParaRPr>
          </a:p>
        </p:txBody>
      </p:sp>
      <p:pic>
        <p:nvPicPr>
          <p:cNvPr id="4" name="Picture 3" descr="Shows the tri-county region. Monterey County is represented by agriculture fields; Santa Cruz County is represented with a crashing wave; and San Benito County is represented by mountain peaks" title="Association of Monterey Bay Area Governments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5900" y="265289"/>
            <a:ext cx="1600200" cy="1145823"/>
          </a:xfrm>
          <a:prstGeom prst="rect">
            <a:avLst/>
          </a:prstGeom>
        </p:spPr>
      </p:pic>
      <p:sp>
        <p:nvSpPr>
          <p:cNvPr id="6" name="Title 5">
            <a:extLst>
              <a:ext uri="{FF2B5EF4-FFF2-40B4-BE49-F238E27FC236}">
                <a16:creationId xmlns:a16="http://schemas.microsoft.com/office/drawing/2014/main" id="{930F71E1-4096-DB9E-1B11-DD765DBC124D}"/>
              </a:ext>
            </a:extLst>
          </p:cNvPr>
          <p:cNvSpPr>
            <a:spLocks noGrp="1"/>
          </p:cNvSpPr>
          <p:nvPr>
            <p:ph type="ctrTitle"/>
          </p:nvPr>
        </p:nvSpPr>
        <p:spPr>
          <a:xfrm>
            <a:off x="2209800" y="2514600"/>
            <a:ext cx="7772400" cy="914400"/>
          </a:xfrm>
        </p:spPr>
        <p:txBody>
          <a:bodyPr>
            <a:normAutofit fontScale="90000"/>
          </a:bodyPr>
          <a:lstStyle/>
          <a:p>
            <a:pPr>
              <a:spcBef>
                <a:spcPct val="20000"/>
              </a:spcBef>
              <a:buClr>
                <a:srgbClr val="6EA0B0"/>
              </a:buClr>
              <a:buSzPct val="85000"/>
              <a:defRPr/>
            </a:pPr>
            <a:r>
              <a:rPr lang="en-US" sz="2800" b="1" cap="all" spc="250" dirty="0">
                <a:solidFill>
                  <a:prstClr val="black"/>
                </a:solidFill>
                <a:latin typeface="Calibri" panose="020F0502020204030204" pitchFamily="34" charset="0"/>
                <a:ea typeface="+mn-ea"/>
                <a:cs typeface="Calibri" panose="020F0502020204030204" pitchFamily="34" charset="0"/>
              </a:rPr>
              <a:t>Association of Monterey Bay Area Governments</a:t>
            </a:r>
            <a:br>
              <a:rPr lang="en-US" sz="2800" b="1" cap="all" spc="250" dirty="0">
                <a:solidFill>
                  <a:prstClr val="black"/>
                </a:solidFill>
                <a:latin typeface="Calibri" panose="020F0502020204030204" pitchFamily="34" charset="0"/>
                <a:ea typeface="+mn-ea"/>
                <a:cs typeface="Calibri" panose="020F0502020204030204" pitchFamily="34" charset="0"/>
              </a:rPr>
            </a:br>
            <a:br>
              <a:rPr lang="en-US" sz="4400" dirty="0">
                <a:solidFill>
                  <a:schemeClr val="tx1"/>
                </a:solidFill>
                <a:latin typeface="Calibri" panose="020F0502020204030204" pitchFamily="34" charset="0"/>
                <a:cs typeface="Calibri" panose="020F0502020204030204" pitchFamily="34" charset="0"/>
              </a:rPr>
            </a:br>
            <a:endParaRPr lang="en-US" dirty="0"/>
          </a:p>
        </p:txBody>
      </p:sp>
    </p:spTree>
    <p:extLst>
      <p:ext uri="{BB962C8B-B14F-4D97-AF65-F5344CB8AC3E}">
        <p14:creationId xmlns:p14="http://schemas.microsoft.com/office/powerpoint/2010/main" val="48359092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89A18C41AAC3418EBFC4D13CA3E59E" ma:contentTypeVersion="18" ma:contentTypeDescription="Create a new document." ma:contentTypeScope="" ma:versionID="0a1dcaea621e8347db2a2554a99cf2f3">
  <xsd:schema xmlns:xsd="http://www.w3.org/2001/XMLSchema" xmlns:xs="http://www.w3.org/2001/XMLSchema" xmlns:p="http://schemas.microsoft.com/office/2006/metadata/properties" xmlns:ns2="dc22578f-816f-46db-a965-a1ef8daeb1c2" xmlns:ns3="faf2dff7-1506-4aa5-8991-bbb7af5dd8fc" targetNamespace="http://schemas.microsoft.com/office/2006/metadata/properties" ma:root="true" ma:fieldsID="b85a23c7cc14fef393a7738ef4eaeecd" ns2:_="" ns3:_="">
    <xsd:import namespace="dc22578f-816f-46db-a965-a1ef8daeb1c2"/>
    <xsd:import namespace="faf2dff7-1506-4aa5-8991-bbb7af5dd8f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_Flow_SignoffStatu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2578f-816f-46db-a965-a1ef8daeb1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12b3e53e-12d5-4e58-a8f6-425b524cd83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f2dff7-1506-4aa5-8991-bbb7af5dd8fc"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bcb4c813-3d77-496f-a794-c7be73d0bcde}" ma:internalName="TaxCatchAll" ma:showField="CatchAllData" ma:web="faf2dff7-1506-4aa5-8991-bbb7af5dd8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c22578f-816f-46db-a965-a1ef8daeb1c2">
      <Terms xmlns="http://schemas.microsoft.com/office/infopath/2007/PartnerControls"/>
    </lcf76f155ced4ddcb4097134ff3c332f>
    <_Flow_SignoffStatus xmlns="dc22578f-816f-46db-a965-a1ef8daeb1c2" xsi:nil="true"/>
    <TaxCatchAll xmlns="faf2dff7-1506-4aa5-8991-bbb7af5dd8fc" xsi:nil="true"/>
  </documentManagement>
</p:properties>
</file>

<file path=customXml/itemProps1.xml><?xml version="1.0" encoding="utf-8"?>
<ds:datastoreItem xmlns:ds="http://schemas.openxmlformats.org/officeDocument/2006/customXml" ds:itemID="{858400B6-B093-40D5-8A1E-C7D1153469BF}"/>
</file>

<file path=customXml/itemProps2.xml><?xml version="1.0" encoding="utf-8"?>
<ds:datastoreItem xmlns:ds="http://schemas.openxmlformats.org/officeDocument/2006/customXml" ds:itemID="{C0705DEA-E0B2-4CB0-A24C-735C0F96DB16}"/>
</file>

<file path=customXml/itemProps3.xml><?xml version="1.0" encoding="utf-8"?>
<ds:datastoreItem xmlns:ds="http://schemas.openxmlformats.org/officeDocument/2006/customXml" ds:itemID="{CDEFACDC-668C-4AE1-A8E3-FFC06756FCA5}"/>
</file>

<file path=docProps/app.xml><?xml version="1.0" encoding="utf-8"?>
<Properties xmlns="http://schemas.openxmlformats.org/officeDocument/2006/extended-properties" xmlns:vt="http://schemas.openxmlformats.org/officeDocument/2006/docPropsVTypes">
  <TotalTime>4721</TotalTime>
  <Words>917</Words>
  <Application>Microsoft Office PowerPoint</Application>
  <PresentationFormat>Widescreen</PresentationFormat>
  <Paragraphs>130</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Georgia</vt:lpstr>
      <vt:lpstr>Symbol</vt:lpstr>
      <vt:lpstr>Wingdings</vt:lpstr>
      <vt:lpstr>Wingdings 2</vt:lpstr>
      <vt:lpstr>Civic</vt:lpstr>
      <vt:lpstr>Draft 2023 Public  Participation Plan </vt:lpstr>
      <vt:lpstr>Background </vt:lpstr>
      <vt:lpstr>Key Sections </vt:lpstr>
      <vt:lpstr>Changes from 2019 to 2023</vt:lpstr>
      <vt:lpstr>Next Steps – AMBAG </vt:lpstr>
      <vt:lpstr>Next Steps – Regionally</vt:lpstr>
      <vt:lpstr>Comments on the Draft 2023 PPP</vt:lpstr>
      <vt:lpstr>Recommendation</vt:lpstr>
      <vt:lpstr>Association of Monterey Bay Area Governments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Adamson</dc:creator>
  <cp:lastModifiedBy>Theresa Wright</cp:lastModifiedBy>
  <cp:revision>7</cp:revision>
  <dcterms:created xsi:type="dcterms:W3CDTF">2023-08-04T17:18:13Z</dcterms:created>
  <dcterms:modified xsi:type="dcterms:W3CDTF">2023-08-10T15:44:53Z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0x0101009A89A18C41AAC3418EBFC4D13CA3E59E</vt:lpwstr>
  </property>
  <property fmtid="{D5CDD505-2E9C-101B-9397-08002B2CF9AE}" pid="3" name="MediaServiceImageTags">
    <vt:lpwstr/>
  </property>
</Properties>
</file>