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2" r:id="rId8"/>
    <p:sldId id="265" r:id="rId9"/>
  </p:sldIdLst>
  <p:sldSz cx="18288000" cy="10287000"/>
  <p:notesSz cx="9601200" cy="73152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Classic" panose="020B0604020202020204" charset="0"/>
      <p:regular r:id="rId14"/>
    </p:embeddedFont>
    <p:embeddedFont>
      <p:font typeface="Montserrat Classic Bold" panose="020B0604020202020204" charset="0"/>
      <p:regular r:id="rId15"/>
    </p:embeddedFont>
    <p:embeddedFont>
      <p:font typeface="Montserrat Ultra-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59"/>
    <a:srgbClr val="3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4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9301D-AA48-4E8C-912F-2414BCE84C2D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27D20F-B0B9-4B7F-9F99-732C5619A20A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Develop Vision and Goals</a:t>
          </a:r>
        </a:p>
      </dgm:t>
    </dgm:pt>
    <dgm:pt modelId="{E6E380AB-8F16-47AF-B8FA-0BE6020F8682}" type="parTrans" cxnId="{3CB12B7D-84BB-45EB-909E-B98DE199FEB6}">
      <dgm:prSet/>
      <dgm:spPr/>
      <dgm:t>
        <a:bodyPr/>
        <a:lstStyle/>
        <a:p>
          <a:endParaRPr lang="en-US"/>
        </a:p>
      </dgm:t>
    </dgm:pt>
    <dgm:pt modelId="{D21EB098-1A8E-4DC0-9F69-B8CC40CBF796}" type="sibTrans" cxnId="{3CB12B7D-84BB-45EB-909E-B98DE199FEB6}">
      <dgm:prSet/>
      <dgm:spPr/>
      <dgm:t>
        <a:bodyPr/>
        <a:lstStyle/>
        <a:p>
          <a:endParaRPr lang="en-US"/>
        </a:p>
      </dgm:t>
    </dgm:pt>
    <dgm:pt modelId="{AFF48ADA-6EF6-4AA3-A280-71BEB85B8FC3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Performance Measures</a:t>
          </a:r>
        </a:p>
      </dgm:t>
    </dgm:pt>
    <dgm:pt modelId="{8C4DCBBB-AB34-4D20-9887-476919F264F9}" type="parTrans" cxnId="{3C16E060-C40B-495A-815B-1245896FC464}">
      <dgm:prSet/>
      <dgm:spPr/>
      <dgm:t>
        <a:bodyPr/>
        <a:lstStyle/>
        <a:p>
          <a:endParaRPr lang="en-US"/>
        </a:p>
      </dgm:t>
    </dgm:pt>
    <dgm:pt modelId="{B4D7221A-3D8F-40FB-9764-6F6253AC4AB3}" type="sibTrans" cxnId="{3C16E060-C40B-495A-815B-1245896FC464}">
      <dgm:prSet/>
      <dgm:spPr/>
      <dgm:t>
        <a:bodyPr/>
        <a:lstStyle/>
        <a:p>
          <a:endParaRPr lang="en-US"/>
        </a:p>
      </dgm:t>
    </dgm:pt>
    <dgm:pt modelId="{480ED39E-968C-431C-B033-71D93B5BD183}">
      <dgm:prSet phldrT="[Text]" custT="1"/>
      <dgm:spPr/>
      <dgm:t>
        <a:bodyPr/>
        <a:lstStyle/>
        <a:p>
          <a:pPr algn="l"/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Update </a:t>
          </a:r>
          <a:b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Project List</a:t>
          </a:r>
        </a:p>
      </dgm:t>
    </dgm:pt>
    <dgm:pt modelId="{572EF8C6-1B39-4405-AE7A-F95F25A9B799}" type="parTrans" cxnId="{C73AAE15-E3CA-436F-A04F-F1D11DA363D3}">
      <dgm:prSet/>
      <dgm:spPr/>
      <dgm:t>
        <a:bodyPr/>
        <a:lstStyle/>
        <a:p>
          <a:endParaRPr lang="en-US"/>
        </a:p>
      </dgm:t>
    </dgm:pt>
    <dgm:pt modelId="{89A57B93-3920-4F8C-A6BB-3F9678678E7C}" type="sibTrans" cxnId="{C73AAE15-E3CA-436F-A04F-F1D11DA363D3}">
      <dgm:prSet/>
      <dgm:spPr/>
      <dgm:t>
        <a:bodyPr/>
        <a:lstStyle/>
        <a:p>
          <a:endParaRPr lang="en-US"/>
        </a:p>
      </dgm:t>
    </dgm:pt>
    <dgm:pt modelId="{CDE45C8E-C4CB-4CC6-98DC-A8D1B5F2162F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Create Scenarios</a:t>
          </a:r>
        </a:p>
      </dgm:t>
    </dgm:pt>
    <dgm:pt modelId="{A3376740-15F5-4170-975B-C55827625294}" type="parTrans" cxnId="{A3281A49-5BF8-4D1D-BC52-E0F30B9A2BC2}">
      <dgm:prSet/>
      <dgm:spPr/>
      <dgm:t>
        <a:bodyPr/>
        <a:lstStyle/>
        <a:p>
          <a:endParaRPr lang="en-US"/>
        </a:p>
      </dgm:t>
    </dgm:pt>
    <dgm:pt modelId="{506F9435-B69E-4496-A4A7-7597B1E3074E}" type="sibTrans" cxnId="{A3281A49-5BF8-4D1D-BC52-E0F30B9A2BC2}">
      <dgm:prSet/>
      <dgm:spPr/>
      <dgm:t>
        <a:bodyPr/>
        <a:lstStyle/>
        <a:p>
          <a:endParaRPr lang="en-US"/>
        </a:p>
      </dgm:t>
    </dgm:pt>
    <dgm:pt modelId="{53EF65B9-2BE9-4C1C-A00D-56064157305E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Select Preferred Scenario</a:t>
          </a:r>
        </a:p>
      </dgm:t>
    </dgm:pt>
    <dgm:pt modelId="{BF15C78C-3A4A-4DD5-86F7-EE40BEBAF57A}" type="parTrans" cxnId="{26CFC6E4-86B4-4BA2-9B7B-DE797DAC5890}">
      <dgm:prSet/>
      <dgm:spPr/>
      <dgm:t>
        <a:bodyPr/>
        <a:lstStyle/>
        <a:p>
          <a:endParaRPr lang="en-US"/>
        </a:p>
      </dgm:t>
    </dgm:pt>
    <dgm:pt modelId="{8CA901E1-3409-42C6-9280-2903B41C48EC}" type="sibTrans" cxnId="{26CFC6E4-86B4-4BA2-9B7B-DE797DAC5890}">
      <dgm:prSet/>
      <dgm:spPr/>
      <dgm:t>
        <a:bodyPr/>
        <a:lstStyle/>
        <a:p>
          <a:endParaRPr lang="en-US"/>
        </a:p>
      </dgm:t>
    </dgm:pt>
    <dgm:pt modelId="{FA939839-6447-407E-8572-21339B3690D1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Create </a:t>
          </a:r>
          <a:b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Draft Plan</a:t>
          </a:r>
        </a:p>
      </dgm:t>
    </dgm:pt>
    <dgm:pt modelId="{9FCA1C9C-96F1-4065-9B04-27DABF9AD049}" type="parTrans" cxnId="{6C38CAA5-1480-460C-B04F-9B0DA52559C5}">
      <dgm:prSet/>
      <dgm:spPr/>
      <dgm:t>
        <a:bodyPr/>
        <a:lstStyle/>
        <a:p>
          <a:endParaRPr lang="en-US"/>
        </a:p>
      </dgm:t>
    </dgm:pt>
    <dgm:pt modelId="{5AEE0AFF-7F50-4D72-BE39-34697327B087}" type="sibTrans" cxnId="{6C38CAA5-1480-460C-B04F-9B0DA52559C5}">
      <dgm:prSet/>
      <dgm:spPr/>
      <dgm:t>
        <a:bodyPr/>
        <a:lstStyle/>
        <a:p>
          <a:endParaRPr lang="en-US"/>
        </a:p>
      </dgm:t>
    </dgm:pt>
    <dgm:pt modelId="{78060AEE-4C3F-49B7-8AB7-C53C2CB38674}">
      <dgm:prSet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cs typeface="Calibri" panose="020F0502020204030204" pitchFamily="34" charset="0"/>
            </a:rPr>
            <a:t>Generate Revenue Projections</a:t>
          </a:r>
        </a:p>
      </dgm:t>
    </dgm:pt>
    <dgm:pt modelId="{E03C7844-AE97-42FE-ABCF-B48324908257}" type="parTrans" cxnId="{F5149618-E349-4127-82C5-6F5A4B7B6A27}">
      <dgm:prSet/>
      <dgm:spPr/>
      <dgm:t>
        <a:bodyPr/>
        <a:lstStyle/>
        <a:p>
          <a:endParaRPr lang="en-US"/>
        </a:p>
      </dgm:t>
    </dgm:pt>
    <dgm:pt modelId="{ADD0BED1-C5E2-4073-8D01-E566561A59B4}" type="sibTrans" cxnId="{F5149618-E349-4127-82C5-6F5A4B7B6A27}">
      <dgm:prSet/>
      <dgm:spPr/>
      <dgm:t>
        <a:bodyPr/>
        <a:lstStyle/>
        <a:p>
          <a:endParaRPr lang="en-US"/>
        </a:p>
      </dgm:t>
    </dgm:pt>
    <dgm:pt modelId="{BD26DB21-F2EC-46D3-9A79-30A37E45B1F8}" type="pres">
      <dgm:prSet presAssocID="{4D09301D-AA48-4E8C-912F-2414BCE84C2D}" presName="Name0" presStyleCnt="0">
        <dgm:presLayoutVars>
          <dgm:dir/>
        </dgm:presLayoutVars>
      </dgm:prSet>
      <dgm:spPr/>
    </dgm:pt>
    <dgm:pt modelId="{F09ED406-A143-4739-8269-5410A584FA2B}" type="pres">
      <dgm:prSet presAssocID="{4627D20F-B0B9-4B7F-9F99-732C5619A20A}" presName="parComposite" presStyleCnt="0"/>
      <dgm:spPr/>
    </dgm:pt>
    <dgm:pt modelId="{1BD6C499-0AE6-4EB8-B354-6EB704C5D3BF}" type="pres">
      <dgm:prSet presAssocID="{4627D20F-B0B9-4B7F-9F99-732C5619A20A}" presName="parBigCircle" presStyleLbl="node0" presStyleIdx="0" presStyleCnt="2"/>
      <dgm:spPr>
        <a:solidFill>
          <a:srgbClr val="390099"/>
        </a:solidFill>
      </dgm:spPr>
    </dgm:pt>
    <dgm:pt modelId="{CD992202-7C93-4944-A26A-19A83D02A803}" type="pres">
      <dgm:prSet presAssocID="{4627D20F-B0B9-4B7F-9F99-732C5619A20A}" presName="parTx" presStyleLbl="revTx" presStyleIdx="0" presStyleCnt="12"/>
      <dgm:spPr/>
    </dgm:pt>
    <dgm:pt modelId="{A4556D68-FE33-474B-8CDB-D45A90BEDD50}" type="pres">
      <dgm:prSet presAssocID="{4627D20F-B0B9-4B7F-9F99-732C5619A20A}" presName="bSpace" presStyleCnt="0"/>
      <dgm:spPr/>
    </dgm:pt>
    <dgm:pt modelId="{A9C14FB1-1B07-4F20-BB5F-F67628E34F8A}" type="pres">
      <dgm:prSet presAssocID="{4627D20F-B0B9-4B7F-9F99-732C5619A20A}" presName="parBackupNorm" presStyleCnt="0"/>
      <dgm:spPr/>
    </dgm:pt>
    <dgm:pt modelId="{0D3902CD-9BC5-4301-AAB3-3D42F0C30B65}" type="pres">
      <dgm:prSet presAssocID="{D21EB098-1A8E-4DC0-9F69-B8CC40CBF796}" presName="parSpace" presStyleCnt="0"/>
      <dgm:spPr/>
    </dgm:pt>
    <dgm:pt modelId="{D48D033E-92A2-4CF4-BF99-56EDD6DA54AC}" type="pres">
      <dgm:prSet presAssocID="{AFF48ADA-6EF6-4AA3-A280-71BEB85B8FC3}" presName="desBackupLeftNorm" presStyleCnt="0"/>
      <dgm:spPr/>
    </dgm:pt>
    <dgm:pt modelId="{CA4AD0E3-81B9-4DAB-BF41-DADCDCA18213}" type="pres">
      <dgm:prSet presAssocID="{AFF48ADA-6EF6-4AA3-A280-71BEB85B8FC3}" presName="desComposite" presStyleCnt="0"/>
      <dgm:spPr/>
    </dgm:pt>
    <dgm:pt modelId="{7313D9CA-26E4-409D-8535-5B89B8E4ECFB}" type="pres">
      <dgm:prSet presAssocID="{AFF48ADA-6EF6-4AA3-A280-71BEB85B8FC3}" presName="desCircle" presStyleLbl="node1" presStyleIdx="0" presStyleCnt="5"/>
      <dgm:spPr>
        <a:solidFill>
          <a:srgbClr val="390099"/>
        </a:solidFill>
      </dgm:spPr>
    </dgm:pt>
    <dgm:pt modelId="{48F2B404-2BD0-436A-B7AF-B949C244AB15}" type="pres">
      <dgm:prSet presAssocID="{AFF48ADA-6EF6-4AA3-A280-71BEB85B8FC3}" presName="chTx" presStyleLbl="revTx" presStyleIdx="1" presStyleCnt="12" custLinFactNeighborX="5695"/>
      <dgm:spPr/>
    </dgm:pt>
    <dgm:pt modelId="{98B6DD29-90E2-4D24-8D44-3DB74BFFBE1A}" type="pres">
      <dgm:prSet presAssocID="{AFF48ADA-6EF6-4AA3-A280-71BEB85B8FC3}" presName="desTx" presStyleLbl="revTx" presStyleIdx="2" presStyleCnt="12">
        <dgm:presLayoutVars>
          <dgm:bulletEnabled val="1"/>
        </dgm:presLayoutVars>
      </dgm:prSet>
      <dgm:spPr/>
    </dgm:pt>
    <dgm:pt modelId="{0C7AEC60-8A7F-47E8-896B-67EFA9868DDB}" type="pres">
      <dgm:prSet presAssocID="{AFF48ADA-6EF6-4AA3-A280-71BEB85B8FC3}" presName="desBackupRightNorm" presStyleCnt="0"/>
      <dgm:spPr/>
    </dgm:pt>
    <dgm:pt modelId="{42B88BD9-2E81-4EEE-9C96-007CFCA67803}" type="pres">
      <dgm:prSet presAssocID="{B4D7221A-3D8F-40FB-9764-6F6253AC4AB3}" presName="desSpace" presStyleCnt="0"/>
      <dgm:spPr/>
    </dgm:pt>
    <dgm:pt modelId="{AD285250-7FF3-47E6-B18A-06FCE961149D}" type="pres">
      <dgm:prSet presAssocID="{480ED39E-968C-431C-B033-71D93B5BD183}" presName="desBackupLeftNorm" presStyleCnt="0"/>
      <dgm:spPr/>
    </dgm:pt>
    <dgm:pt modelId="{B2A07BFA-D434-45E2-AD36-73C95F947390}" type="pres">
      <dgm:prSet presAssocID="{480ED39E-968C-431C-B033-71D93B5BD183}" presName="desComposite" presStyleCnt="0"/>
      <dgm:spPr/>
    </dgm:pt>
    <dgm:pt modelId="{91F352E4-6CB3-4F98-B4DD-411ECE9AC0A3}" type="pres">
      <dgm:prSet presAssocID="{480ED39E-968C-431C-B033-71D93B5BD183}" presName="desCircle" presStyleLbl="node1" presStyleIdx="1" presStyleCnt="5"/>
      <dgm:spPr>
        <a:solidFill>
          <a:srgbClr val="390099"/>
        </a:solidFill>
      </dgm:spPr>
    </dgm:pt>
    <dgm:pt modelId="{673DBA2A-B012-41DC-AB27-8F9096D95557}" type="pres">
      <dgm:prSet presAssocID="{480ED39E-968C-431C-B033-71D93B5BD183}" presName="chTx" presStyleLbl="revTx" presStyleIdx="3" presStyleCnt="12" custLinFactY="-24837" custLinFactNeighborX="69676" custLinFactNeighborY="-100000"/>
      <dgm:spPr/>
    </dgm:pt>
    <dgm:pt modelId="{98BD6374-C90A-479E-B291-704E47D16A24}" type="pres">
      <dgm:prSet presAssocID="{480ED39E-968C-431C-B033-71D93B5BD183}" presName="desTx" presStyleLbl="revTx" presStyleIdx="4" presStyleCnt="12">
        <dgm:presLayoutVars>
          <dgm:bulletEnabled val="1"/>
        </dgm:presLayoutVars>
      </dgm:prSet>
      <dgm:spPr/>
    </dgm:pt>
    <dgm:pt modelId="{DB877A0B-3EF2-430F-B215-E3146EA1D28E}" type="pres">
      <dgm:prSet presAssocID="{480ED39E-968C-431C-B033-71D93B5BD183}" presName="desBackupRightNorm" presStyleCnt="0"/>
      <dgm:spPr/>
    </dgm:pt>
    <dgm:pt modelId="{265A21BB-D2A9-4FD0-9646-50D357489005}" type="pres">
      <dgm:prSet presAssocID="{89A57B93-3920-4F8C-A6BB-3F9678678E7C}" presName="desSpace" presStyleCnt="0"/>
      <dgm:spPr/>
    </dgm:pt>
    <dgm:pt modelId="{B8C3AE46-26E5-46A9-A39A-E69A23096341}" type="pres">
      <dgm:prSet presAssocID="{78060AEE-4C3F-49B7-8AB7-C53C2CB38674}" presName="desBackupLeftNorm" presStyleCnt="0"/>
      <dgm:spPr/>
    </dgm:pt>
    <dgm:pt modelId="{D2890107-A93F-4788-B5B9-8E17DCB934FD}" type="pres">
      <dgm:prSet presAssocID="{78060AEE-4C3F-49B7-8AB7-C53C2CB38674}" presName="desComposite" presStyleCnt="0"/>
      <dgm:spPr/>
    </dgm:pt>
    <dgm:pt modelId="{63BAF30F-61AA-4B9B-9AF0-D3671E9F21CA}" type="pres">
      <dgm:prSet presAssocID="{78060AEE-4C3F-49B7-8AB7-C53C2CB38674}" presName="desCircle" presStyleLbl="node1" presStyleIdx="2" presStyleCnt="5"/>
      <dgm:spPr>
        <a:solidFill>
          <a:srgbClr val="390099"/>
        </a:solidFill>
      </dgm:spPr>
    </dgm:pt>
    <dgm:pt modelId="{AB943D6F-B65E-4355-80DE-BED765C13216}" type="pres">
      <dgm:prSet presAssocID="{78060AEE-4C3F-49B7-8AB7-C53C2CB38674}" presName="chTx" presStyleLbl="revTx" presStyleIdx="5" presStyleCnt="12"/>
      <dgm:spPr/>
    </dgm:pt>
    <dgm:pt modelId="{61521AAF-5C95-4E71-AC36-FEED05BFDF20}" type="pres">
      <dgm:prSet presAssocID="{78060AEE-4C3F-49B7-8AB7-C53C2CB38674}" presName="desTx" presStyleLbl="revTx" presStyleIdx="6" presStyleCnt="12">
        <dgm:presLayoutVars>
          <dgm:bulletEnabled val="1"/>
        </dgm:presLayoutVars>
      </dgm:prSet>
      <dgm:spPr/>
    </dgm:pt>
    <dgm:pt modelId="{4ECCECC0-0ED1-4409-93B6-1F99E7C11AFE}" type="pres">
      <dgm:prSet presAssocID="{78060AEE-4C3F-49B7-8AB7-C53C2CB38674}" presName="desBackupRightNorm" presStyleCnt="0"/>
      <dgm:spPr/>
    </dgm:pt>
    <dgm:pt modelId="{04ACAB2D-169E-4897-965C-F7AA916D8027}" type="pres">
      <dgm:prSet presAssocID="{ADD0BED1-C5E2-4073-8D01-E566561A59B4}" presName="desSpace" presStyleCnt="0"/>
      <dgm:spPr/>
    </dgm:pt>
    <dgm:pt modelId="{6C66A51E-35FF-4140-8D23-670D5FCDE3ED}" type="pres">
      <dgm:prSet presAssocID="{CDE45C8E-C4CB-4CC6-98DC-A8D1B5F2162F}" presName="parComposite" presStyleCnt="0"/>
      <dgm:spPr/>
    </dgm:pt>
    <dgm:pt modelId="{24D10292-95C1-45EF-95CC-C48D8176CFA3}" type="pres">
      <dgm:prSet presAssocID="{CDE45C8E-C4CB-4CC6-98DC-A8D1B5F2162F}" presName="parBigCircle" presStyleLbl="node0" presStyleIdx="1" presStyleCnt="2"/>
      <dgm:spPr>
        <a:solidFill>
          <a:srgbClr val="390099"/>
        </a:solidFill>
      </dgm:spPr>
    </dgm:pt>
    <dgm:pt modelId="{D6E5905C-A6F7-4B3F-98D2-5D67A9A6083C}" type="pres">
      <dgm:prSet presAssocID="{CDE45C8E-C4CB-4CC6-98DC-A8D1B5F2162F}" presName="parTx" presStyleLbl="revTx" presStyleIdx="7" presStyleCnt="12"/>
      <dgm:spPr/>
    </dgm:pt>
    <dgm:pt modelId="{57BE05CE-A397-49AE-98E9-E94831D3F7CC}" type="pres">
      <dgm:prSet presAssocID="{CDE45C8E-C4CB-4CC6-98DC-A8D1B5F2162F}" presName="bSpace" presStyleCnt="0"/>
      <dgm:spPr/>
    </dgm:pt>
    <dgm:pt modelId="{DA0F4EA4-85B4-40F9-8E1F-EDFC4FB8096F}" type="pres">
      <dgm:prSet presAssocID="{CDE45C8E-C4CB-4CC6-98DC-A8D1B5F2162F}" presName="parBackupNorm" presStyleCnt="0"/>
      <dgm:spPr/>
    </dgm:pt>
    <dgm:pt modelId="{A46229B4-F584-4E44-8B10-D6BE714EFAB3}" type="pres">
      <dgm:prSet presAssocID="{506F9435-B69E-4496-A4A7-7597B1E3074E}" presName="parSpace" presStyleCnt="0"/>
      <dgm:spPr/>
    </dgm:pt>
    <dgm:pt modelId="{F1F78D4A-61F3-4355-A012-49C64E5E1015}" type="pres">
      <dgm:prSet presAssocID="{53EF65B9-2BE9-4C1C-A00D-56064157305E}" presName="desBackupLeftNorm" presStyleCnt="0"/>
      <dgm:spPr/>
    </dgm:pt>
    <dgm:pt modelId="{BAA66775-24ED-4C88-9CB1-1FC8E953261C}" type="pres">
      <dgm:prSet presAssocID="{53EF65B9-2BE9-4C1C-A00D-56064157305E}" presName="desComposite" presStyleCnt="0"/>
      <dgm:spPr/>
    </dgm:pt>
    <dgm:pt modelId="{EA029694-AEA9-4CF2-9FF4-C3AC7780CBD5}" type="pres">
      <dgm:prSet presAssocID="{53EF65B9-2BE9-4C1C-A00D-56064157305E}" presName="desCircle" presStyleLbl="node1" presStyleIdx="3" presStyleCnt="5"/>
      <dgm:spPr>
        <a:solidFill>
          <a:srgbClr val="390099"/>
        </a:solidFill>
      </dgm:spPr>
    </dgm:pt>
    <dgm:pt modelId="{C5DF0A29-66F8-4196-BFA0-11EEC716A23F}" type="pres">
      <dgm:prSet presAssocID="{53EF65B9-2BE9-4C1C-A00D-56064157305E}" presName="chTx" presStyleLbl="revTx" presStyleIdx="8" presStyleCnt="12" custAng="0" custLinFactNeighborX="8201" custLinFactNeighborY="3817"/>
      <dgm:spPr/>
    </dgm:pt>
    <dgm:pt modelId="{A5C3F706-80BF-4E72-BD46-2C89406BAFDB}" type="pres">
      <dgm:prSet presAssocID="{53EF65B9-2BE9-4C1C-A00D-56064157305E}" presName="desTx" presStyleLbl="revTx" presStyleIdx="9" presStyleCnt="12">
        <dgm:presLayoutVars>
          <dgm:bulletEnabled val="1"/>
        </dgm:presLayoutVars>
      </dgm:prSet>
      <dgm:spPr/>
    </dgm:pt>
    <dgm:pt modelId="{2B19C762-BB20-4586-A619-F44465C4144E}" type="pres">
      <dgm:prSet presAssocID="{53EF65B9-2BE9-4C1C-A00D-56064157305E}" presName="desBackupRightNorm" presStyleCnt="0"/>
      <dgm:spPr/>
    </dgm:pt>
    <dgm:pt modelId="{63BCE196-5A05-40AA-B00A-44BB2C7473A9}" type="pres">
      <dgm:prSet presAssocID="{8CA901E1-3409-42C6-9280-2903B41C48EC}" presName="desSpace" presStyleCnt="0"/>
      <dgm:spPr/>
    </dgm:pt>
    <dgm:pt modelId="{C643A542-D633-4266-92A5-0C2D40BBA9FF}" type="pres">
      <dgm:prSet presAssocID="{FA939839-6447-407E-8572-21339B3690D1}" presName="desBackupLeftNorm" presStyleCnt="0"/>
      <dgm:spPr/>
    </dgm:pt>
    <dgm:pt modelId="{65ECBA57-08E8-495E-9D2A-CBB8DE892FFA}" type="pres">
      <dgm:prSet presAssocID="{FA939839-6447-407E-8572-21339B3690D1}" presName="desComposite" presStyleCnt="0"/>
      <dgm:spPr/>
    </dgm:pt>
    <dgm:pt modelId="{575B6004-1AB1-4FB4-BCC0-3F753512DBE6}" type="pres">
      <dgm:prSet presAssocID="{FA939839-6447-407E-8572-21339B3690D1}" presName="desCircle" presStyleLbl="node1" presStyleIdx="4" presStyleCnt="5"/>
      <dgm:spPr>
        <a:solidFill>
          <a:srgbClr val="390099"/>
        </a:solidFill>
      </dgm:spPr>
    </dgm:pt>
    <dgm:pt modelId="{41DF6499-E5BA-400D-9138-51152EF32BDD}" type="pres">
      <dgm:prSet presAssocID="{FA939839-6447-407E-8572-21339B3690D1}" presName="chTx" presStyleLbl="revTx" presStyleIdx="10" presStyleCnt="12" custLinFactY="-3955" custLinFactNeighborX="55506" custLinFactNeighborY="-100000"/>
      <dgm:spPr/>
    </dgm:pt>
    <dgm:pt modelId="{82923D60-82AB-436C-BF2E-505EBB162CA8}" type="pres">
      <dgm:prSet presAssocID="{FA939839-6447-407E-8572-21339B3690D1}" presName="desTx" presStyleLbl="revTx" presStyleIdx="11" presStyleCnt="12">
        <dgm:presLayoutVars>
          <dgm:bulletEnabled val="1"/>
        </dgm:presLayoutVars>
      </dgm:prSet>
      <dgm:spPr/>
    </dgm:pt>
    <dgm:pt modelId="{A1BB4488-4152-4D1C-991C-4458D541C57E}" type="pres">
      <dgm:prSet presAssocID="{FA939839-6447-407E-8572-21339B3690D1}" presName="desBackupRightNorm" presStyleCnt="0"/>
      <dgm:spPr/>
    </dgm:pt>
    <dgm:pt modelId="{E681C929-717A-4942-B86A-D5460FB4D86F}" type="pres">
      <dgm:prSet presAssocID="{5AEE0AFF-7F50-4D72-BE39-34697327B087}" presName="desSpace" presStyleCnt="0"/>
      <dgm:spPr/>
    </dgm:pt>
  </dgm:ptLst>
  <dgm:cxnLst>
    <dgm:cxn modelId="{C73AAE15-E3CA-436F-A04F-F1D11DA363D3}" srcId="{4627D20F-B0B9-4B7F-9F99-732C5619A20A}" destId="{480ED39E-968C-431C-B033-71D93B5BD183}" srcOrd="1" destOrd="0" parTransId="{572EF8C6-1B39-4405-AE7A-F95F25A9B799}" sibTransId="{89A57B93-3920-4F8C-A6BB-3F9678678E7C}"/>
    <dgm:cxn modelId="{F5149618-E349-4127-82C5-6F5A4B7B6A27}" srcId="{4627D20F-B0B9-4B7F-9F99-732C5619A20A}" destId="{78060AEE-4C3F-49B7-8AB7-C53C2CB38674}" srcOrd="2" destOrd="0" parTransId="{E03C7844-AE97-42FE-ABCF-B48324908257}" sibTransId="{ADD0BED1-C5E2-4073-8D01-E566561A59B4}"/>
    <dgm:cxn modelId="{85A6893D-2FDD-4DC3-95AA-9A8D8DE67579}" type="presOf" srcId="{4627D20F-B0B9-4B7F-9F99-732C5619A20A}" destId="{CD992202-7C93-4944-A26A-19A83D02A803}" srcOrd="0" destOrd="0" presId="urn:microsoft.com/office/officeart/2008/layout/CircleAccentTimeline"/>
    <dgm:cxn modelId="{3C16E060-C40B-495A-815B-1245896FC464}" srcId="{4627D20F-B0B9-4B7F-9F99-732C5619A20A}" destId="{AFF48ADA-6EF6-4AA3-A280-71BEB85B8FC3}" srcOrd="0" destOrd="0" parTransId="{8C4DCBBB-AB34-4D20-9887-476919F264F9}" sibTransId="{B4D7221A-3D8F-40FB-9764-6F6253AC4AB3}"/>
    <dgm:cxn modelId="{A3281A49-5BF8-4D1D-BC52-E0F30B9A2BC2}" srcId="{4D09301D-AA48-4E8C-912F-2414BCE84C2D}" destId="{CDE45C8E-C4CB-4CC6-98DC-A8D1B5F2162F}" srcOrd="1" destOrd="0" parTransId="{A3376740-15F5-4170-975B-C55827625294}" sibTransId="{506F9435-B69E-4496-A4A7-7597B1E3074E}"/>
    <dgm:cxn modelId="{4787B854-46E8-4DA2-9A2F-DFC167790C79}" type="presOf" srcId="{AFF48ADA-6EF6-4AA3-A280-71BEB85B8FC3}" destId="{48F2B404-2BD0-436A-B7AF-B949C244AB15}" srcOrd="0" destOrd="0" presId="urn:microsoft.com/office/officeart/2008/layout/CircleAccentTimeline"/>
    <dgm:cxn modelId="{B968AF58-CAB1-414A-B502-3A9414CAE1DD}" type="presOf" srcId="{FA939839-6447-407E-8572-21339B3690D1}" destId="{41DF6499-E5BA-400D-9138-51152EF32BDD}" srcOrd="0" destOrd="0" presId="urn:microsoft.com/office/officeart/2008/layout/CircleAccentTimeline"/>
    <dgm:cxn modelId="{3CB12B7D-84BB-45EB-909E-B98DE199FEB6}" srcId="{4D09301D-AA48-4E8C-912F-2414BCE84C2D}" destId="{4627D20F-B0B9-4B7F-9F99-732C5619A20A}" srcOrd="0" destOrd="0" parTransId="{E6E380AB-8F16-47AF-B8FA-0BE6020F8682}" sibTransId="{D21EB098-1A8E-4DC0-9F69-B8CC40CBF796}"/>
    <dgm:cxn modelId="{E579758E-9EB2-488D-8688-B612069EC893}" type="presOf" srcId="{78060AEE-4C3F-49B7-8AB7-C53C2CB38674}" destId="{AB943D6F-B65E-4355-80DE-BED765C13216}" srcOrd="0" destOrd="0" presId="urn:microsoft.com/office/officeart/2008/layout/CircleAccentTimeline"/>
    <dgm:cxn modelId="{6C38CAA5-1480-460C-B04F-9B0DA52559C5}" srcId="{CDE45C8E-C4CB-4CC6-98DC-A8D1B5F2162F}" destId="{FA939839-6447-407E-8572-21339B3690D1}" srcOrd="1" destOrd="0" parTransId="{9FCA1C9C-96F1-4065-9B04-27DABF9AD049}" sibTransId="{5AEE0AFF-7F50-4D72-BE39-34697327B087}"/>
    <dgm:cxn modelId="{4D1326B2-C526-4F04-9647-7B350292B1B0}" type="presOf" srcId="{53EF65B9-2BE9-4C1C-A00D-56064157305E}" destId="{C5DF0A29-66F8-4196-BFA0-11EEC716A23F}" srcOrd="0" destOrd="0" presId="urn:microsoft.com/office/officeart/2008/layout/CircleAccentTimeline"/>
    <dgm:cxn modelId="{871117DB-39B9-4231-A986-CB79ABBE887C}" type="presOf" srcId="{480ED39E-968C-431C-B033-71D93B5BD183}" destId="{673DBA2A-B012-41DC-AB27-8F9096D95557}" srcOrd="0" destOrd="0" presId="urn:microsoft.com/office/officeart/2008/layout/CircleAccentTimeline"/>
    <dgm:cxn modelId="{26CFC6E4-86B4-4BA2-9B7B-DE797DAC5890}" srcId="{CDE45C8E-C4CB-4CC6-98DC-A8D1B5F2162F}" destId="{53EF65B9-2BE9-4C1C-A00D-56064157305E}" srcOrd="0" destOrd="0" parTransId="{BF15C78C-3A4A-4DD5-86F7-EE40BEBAF57A}" sibTransId="{8CA901E1-3409-42C6-9280-2903B41C48EC}"/>
    <dgm:cxn modelId="{684F68ED-6742-4DE3-AC67-91D5E518A0B9}" type="presOf" srcId="{4D09301D-AA48-4E8C-912F-2414BCE84C2D}" destId="{BD26DB21-F2EC-46D3-9A79-30A37E45B1F8}" srcOrd="0" destOrd="0" presId="urn:microsoft.com/office/officeart/2008/layout/CircleAccentTimeline"/>
    <dgm:cxn modelId="{D0A935F8-06DA-440D-A16B-4AC3B8A05352}" type="presOf" srcId="{CDE45C8E-C4CB-4CC6-98DC-A8D1B5F2162F}" destId="{D6E5905C-A6F7-4B3F-98D2-5D67A9A6083C}" srcOrd="0" destOrd="0" presId="urn:microsoft.com/office/officeart/2008/layout/CircleAccentTimeline"/>
    <dgm:cxn modelId="{5C1BC8F7-C6C5-4575-B57B-0A67D7E7A4C6}" type="presParOf" srcId="{BD26DB21-F2EC-46D3-9A79-30A37E45B1F8}" destId="{F09ED406-A143-4739-8269-5410A584FA2B}" srcOrd="0" destOrd="0" presId="urn:microsoft.com/office/officeart/2008/layout/CircleAccentTimeline"/>
    <dgm:cxn modelId="{581A8FEA-B0AE-4A5E-8170-FB2386098EDB}" type="presParOf" srcId="{F09ED406-A143-4739-8269-5410A584FA2B}" destId="{1BD6C499-0AE6-4EB8-B354-6EB704C5D3BF}" srcOrd="0" destOrd="0" presId="urn:microsoft.com/office/officeart/2008/layout/CircleAccentTimeline"/>
    <dgm:cxn modelId="{9D41A776-C558-468D-B79B-8EF5EDFE494E}" type="presParOf" srcId="{F09ED406-A143-4739-8269-5410A584FA2B}" destId="{CD992202-7C93-4944-A26A-19A83D02A803}" srcOrd="1" destOrd="0" presId="urn:microsoft.com/office/officeart/2008/layout/CircleAccentTimeline"/>
    <dgm:cxn modelId="{C5079EDC-90DC-4070-B3E1-2FF6F62D50B6}" type="presParOf" srcId="{F09ED406-A143-4739-8269-5410A584FA2B}" destId="{A4556D68-FE33-474B-8CDB-D45A90BEDD50}" srcOrd="2" destOrd="0" presId="urn:microsoft.com/office/officeart/2008/layout/CircleAccentTimeline"/>
    <dgm:cxn modelId="{C5C08583-DCF5-4662-B551-0877174B35B2}" type="presParOf" srcId="{BD26DB21-F2EC-46D3-9A79-30A37E45B1F8}" destId="{A9C14FB1-1B07-4F20-BB5F-F67628E34F8A}" srcOrd="1" destOrd="0" presId="urn:microsoft.com/office/officeart/2008/layout/CircleAccentTimeline"/>
    <dgm:cxn modelId="{F4EF6320-742F-4BB8-B5BE-29C00FAEE12F}" type="presParOf" srcId="{BD26DB21-F2EC-46D3-9A79-30A37E45B1F8}" destId="{0D3902CD-9BC5-4301-AAB3-3D42F0C30B65}" srcOrd="2" destOrd="0" presId="urn:microsoft.com/office/officeart/2008/layout/CircleAccentTimeline"/>
    <dgm:cxn modelId="{1C9E4FD7-8B56-4853-9AF6-833D80230654}" type="presParOf" srcId="{BD26DB21-F2EC-46D3-9A79-30A37E45B1F8}" destId="{D48D033E-92A2-4CF4-BF99-56EDD6DA54AC}" srcOrd="3" destOrd="0" presId="urn:microsoft.com/office/officeart/2008/layout/CircleAccentTimeline"/>
    <dgm:cxn modelId="{C6AA510C-31A6-4092-9BB0-FA799A22B35B}" type="presParOf" srcId="{BD26DB21-F2EC-46D3-9A79-30A37E45B1F8}" destId="{CA4AD0E3-81B9-4DAB-BF41-DADCDCA18213}" srcOrd="4" destOrd="0" presId="urn:microsoft.com/office/officeart/2008/layout/CircleAccentTimeline"/>
    <dgm:cxn modelId="{C9B3B5F0-7F93-4C9E-B026-639697939ADD}" type="presParOf" srcId="{CA4AD0E3-81B9-4DAB-BF41-DADCDCA18213}" destId="{7313D9CA-26E4-409D-8535-5B89B8E4ECFB}" srcOrd="0" destOrd="0" presId="urn:microsoft.com/office/officeart/2008/layout/CircleAccentTimeline"/>
    <dgm:cxn modelId="{FB0C59C5-6733-4154-A2A3-0A47127B294F}" type="presParOf" srcId="{CA4AD0E3-81B9-4DAB-BF41-DADCDCA18213}" destId="{48F2B404-2BD0-436A-B7AF-B949C244AB15}" srcOrd="1" destOrd="0" presId="urn:microsoft.com/office/officeart/2008/layout/CircleAccentTimeline"/>
    <dgm:cxn modelId="{8F18AD94-FD8B-4974-B384-3F30AA396DAA}" type="presParOf" srcId="{CA4AD0E3-81B9-4DAB-BF41-DADCDCA18213}" destId="{98B6DD29-90E2-4D24-8D44-3DB74BFFBE1A}" srcOrd="2" destOrd="0" presId="urn:microsoft.com/office/officeart/2008/layout/CircleAccentTimeline"/>
    <dgm:cxn modelId="{1C2809AD-A7B5-412B-BA6E-CF5741F1A9F4}" type="presParOf" srcId="{BD26DB21-F2EC-46D3-9A79-30A37E45B1F8}" destId="{0C7AEC60-8A7F-47E8-896B-67EFA9868DDB}" srcOrd="5" destOrd="0" presId="urn:microsoft.com/office/officeart/2008/layout/CircleAccentTimeline"/>
    <dgm:cxn modelId="{CB4F9B8F-C889-4A32-BBA4-5D0ED6B62A42}" type="presParOf" srcId="{BD26DB21-F2EC-46D3-9A79-30A37E45B1F8}" destId="{42B88BD9-2E81-4EEE-9C96-007CFCA67803}" srcOrd="6" destOrd="0" presId="urn:microsoft.com/office/officeart/2008/layout/CircleAccentTimeline"/>
    <dgm:cxn modelId="{44836451-4A95-4528-8ECB-42F983A18D5B}" type="presParOf" srcId="{BD26DB21-F2EC-46D3-9A79-30A37E45B1F8}" destId="{AD285250-7FF3-47E6-B18A-06FCE961149D}" srcOrd="7" destOrd="0" presId="urn:microsoft.com/office/officeart/2008/layout/CircleAccentTimeline"/>
    <dgm:cxn modelId="{09AD1900-047E-4657-A6DD-A8C313171107}" type="presParOf" srcId="{BD26DB21-F2EC-46D3-9A79-30A37E45B1F8}" destId="{B2A07BFA-D434-45E2-AD36-73C95F947390}" srcOrd="8" destOrd="0" presId="urn:microsoft.com/office/officeart/2008/layout/CircleAccentTimeline"/>
    <dgm:cxn modelId="{792CE8DA-E56A-49A1-A814-AE995A3419B2}" type="presParOf" srcId="{B2A07BFA-D434-45E2-AD36-73C95F947390}" destId="{91F352E4-6CB3-4F98-B4DD-411ECE9AC0A3}" srcOrd="0" destOrd="0" presId="urn:microsoft.com/office/officeart/2008/layout/CircleAccentTimeline"/>
    <dgm:cxn modelId="{49116170-594F-468D-8C72-CCAC2D3B3C3A}" type="presParOf" srcId="{B2A07BFA-D434-45E2-AD36-73C95F947390}" destId="{673DBA2A-B012-41DC-AB27-8F9096D95557}" srcOrd="1" destOrd="0" presId="urn:microsoft.com/office/officeart/2008/layout/CircleAccentTimeline"/>
    <dgm:cxn modelId="{BFF668A1-7313-4130-B6B5-CC2C72CDF03B}" type="presParOf" srcId="{B2A07BFA-D434-45E2-AD36-73C95F947390}" destId="{98BD6374-C90A-479E-B291-704E47D16A24}" srcOrd="2" destOrd="0" presId="urn:microsoft.com/office/officeart/2008/layout/CircleAccentTimeline"/>
    <dgm:cxn modelId="{DCF4CB08-6E35-4F6D-8156-EAE853847961}" type="presParOf" srcId="{BD26DB21-F2EC-46D3-9A79-30A37E45B1F8}" destId="{DB877A0B-3EF2-430F-B215-E3146EA1D28E}" srcOrd="9" destOrd="0" presId="urn:microsoft.com/office/officeart/2008/layout/CircleAccentTimeline"/>
    <dgm:cxn modelId="{13CBD013-B3CD-4D57-AD59-E5A536D7899B}" type="presParOf" srcId="{BD26DB21-F2EC-46D3-9A79-30A37E45B1F8}" destId="{265A21BB-D2A9-4FD0-9646-50D357489005}" srcOrd="10" destOrd="0" presId="urn:microsoft.com/office/officeart/2008/layout/CircleAccentTimeline"/>
    <dgm:cxn modelId="{66032633-1B34-4F81-9211-1B21A10A1F72}" type="presParOf" srcId="{BD26DB21-F2EC-46D3-9A79-30A37E45B1F8}" destId="{B8C3AE46-26E5-46A9-A39A-E69A23096341}" srcOrd="11" destOrd="0" presId="urn:microsoft.com/office/officeart/2008/layout/CircleAccentTimeline"/>
    <dgm:cxn modelId="{31A059EC-3A23-4C48-B237-AAE03FDD7AD8}" type="presParOf" srcId="{BD26DB21-F2EC-46D3-9A79-30A37E45B1F8}" destId="{D2890107-A93F-4788-B5B9-8E17DCB934FD}" srcOrd="12" destOrd="0" presId="urn:microsoft.com/office/officeart/2008/layout/CircleAccentTimeline"/>
    <dgm:cxn modelId="{6B33AD32-8BD6-409C-8369-DAC4729309FD}" type="presParOf" srcId="{D2890107-A93F-4788-B5B9-8E17DCB934FD}" destId="{63BAF30F-61AA-4B9B-9AF0-D3671E9F21CA}" srcOrd="0" destOrd="0" presId="urn:microsoft.com/office/officeart/2008/layout/CircleAccentTimeline"/>
    <dgm:cxn modelId="{448AAE84-09B0-4DAD-B428-A56C0284C605}" type="presParOf" srcId="{D2890107-A93F-4788-B5B9-8E17DCB934FD}" destId="{AB943D6F-B65E-4355-80DE-BED765C13216}" srcOrd="1" destOrd="0" presId="urn:microsoft.com/office/officeart/2008/layout/CircleAccentTimeline"/>
    <dgm:cxn modelId="{0F2B916F-ECDA-4C85-B4EF-E6CA91341844}" type="presParOf" srcId="{D2890107-A93F-4788-B5B9-8E17DCB934FD}" destId="{61521AAF-5C95-4E71-AC36-FEED05BFDF20}" srcOrd="2" destOrd="0" presId="urn:microsoft.com/office/officeart/2008/layout/CircleAccentTimeline"/>
    <dgm:cxn modelId="{FD7E2383-5C71-45C3-8D54-DD28B25740D6}" type="presParOf" srcId="{BD26DB21-F2EC-46D3-9A79-30A37E45B1F8}" destId="{4ECCECC0-0ED1-4409-93B6-1F99E7C11AFE}" srcOrd="13" destOrd="0" presId="urn:microsoft.com/office/officeart/2008/layout/CircleAccentTimeline"/>
    <dgm:cxn modelId="{97CF8823-E33F-4ED3-A2E6-F148F9D5C13F}" type="presParOf" srcId="{BD26DB21-F2EC-46D3-9A79-30A37E45B1F8}" destId="{04ACAB2D-169E-4897-965C-F7AA916D8027}" srcOrd="14" destOrd="0" presId="urn:microsoft.com/office/officeart/2008/layout/CircleAccentTimeline"/>
    <dgm:cxn modelId="{49C24CDB-1184-4F66-8961-5D03B19A6C4E}" type="presParOf" srcId="{BD26DB21-F2EC-46D3-9A79-30A37E45B1F8}" destId="{6C66A51E-35FF-4140-8D23-670D5FCDE3ED}" srcOrd="15" destOrd="0" presId="urn:microsoft.com/office/officeart/2008/layout/CircleAccentTimeline"/>
    <dgm:cxn modelId="{1B9FAB70-A7E7-4550-8D4F-7642266CF54F}" type="presParOf" srcId="{6C66A51E-35FF-4140-8D23-670D5FCDE3ED}" destId="{24D10292-95C1-45EF-95CC-C48D8176CFA3}" srcOrd="0" destOrd="0" presId="urn:microsoft.com/office/officeart/2008/layout/CircleAccentTimeline"/>
    <dgm:cxn modelId="{6DD13137-39E8-49E4-9113-A4B4AE219906}" type="presParOf" srcId="{6C66A51E-35FF-4140-8D23-670D5FCDE3ED}" destId="{D6E5905C-A6F7-4B3F-98D2-5D67A9A6083C}" srcOrd="1" destOrd="0" presId="urn:microsoft.com/office/officeart/2008/layout/CircleAccentTimeline"/>
    <dgm:cxn modelId="{BC0249F3-9C8F-41A4-B63E-0DEA391D14DE}" type="presParOf" srcId="{6C66A51E-35FF-4140-8D23-670D5FCDE3ED}" destId="{57BE05CE-A397-49AE-98E9-E94831D3F7CC}" srcOrd="2" destOrd="0" presId="urn:microsoft.com/office/officeart/2008/layout/CircleAccentTimeline"/>
    <dgm:cxn modelId="{44EED90C-FDCF-4B18-B460-676B5A27B613}" type="presParOf" srcId="{BD26DB21-F2EC-46D3-9A79-30A37E45B1F8}" destId="{DA0F4EA4-85B4-40F9-8E1F-EDFC4FB8096F}" srcOrd="16" destOrd="0" presId="urn:microsoft.com/office/officeart/2008/layout/CircleAccentTimeline"/>
    <dgm:cxn modelId="{05D796D1-52CF-4B8D-9FE5-DA903E00EA8D}" type="presParOf" srcId="{BD26DB21-F2EC-46D3-9A79-30A37E45B1F8}" destId="{A46229B4-F584-4E44-8B10-D6BE714EFAB3}" srcOrd="17" destOrd="0" presId="urn:microsoft.com/office/officeart/2008/layout/CircleAccentTimeline"/>
    <dgm:cxn modelId="{1BF7793E-1120-4CFF-A53C-12123ACF0AF4}" type="presParOf" srcId="{BD26DB21-F2EC-46D3-9A79-30A37E45B1F8}" destId="{F1F78D4A-61F3-4355-A012-49C64E5E1015}" srcOrd="18" destOrd="0" presId="urn:microsoft.com/office/officeart/2008/layout/CircleAccentTimeline"/>
    <dgm:cxn modelId="{9B650C82-FBD3-41CC-AE14-8D7E188B9421}" type="presParOf" srcId="{BD26DB21-F2EC-46D3-9A79-30A37E45B1F8}" destId="{BAA66775-24ED-4C88-9CB1-1FC8E953261C}" srcOrd="19" destOrd="0" presId="urn:microsoft.com/office/officeart/2008/layout/CircleAccentTimeline"/>
    <dgm:cxn modelId="{C1E03DAD-13D8-4205-9616-0219DB2D6AFE}" type="presParOf" srcId="{BAA66775-24ED-4C88-9CB1-1FC8E953261C}" destId="{EA029694-AEA9-4CF2-9FF4-C3AC7780CBD5}" srcOrd="0" destOrd="0" presId="urn:microsoft.com/office/officeart/2008/layout/CircleAccentTimeline"/>
    <dgm:cxn modelId="{C68511C5-88FB-42BB-8B00-13900EF2633F}" type="presParOf" srcId="{BAA66775-24ED-4C88-9CB1-1FC8E953261C}" destId="{C5DF0A29-66F8-4196-BFA0-11EEC716A23F}" srcOrd="1" destOrd="0" presId="urn:microsoft.com/office/officeart/2008/layout/CircleAccentTimeline"/>
    <dgm:cxn modelId="{A2515144-CFAF-45ED-96E7-1E2749136569}" type="presParOf" srcId="{BAA66775-24ED-4C88-9CB1-1FC8E953261C}" destId="{A5C3F706-80BF-4E72-BD46-2C89406BAFDB}" srcOrd="2" destOrd="0" presId="urn:microsoft.com/office/officeart/2008/layout/CircleAccentTimeline"/>
    <dgm:cxn modelId="{253D2A20-BC29-4E93-80A1-4D670DA1D145}" type="presParOf" srcId="{BD26DB21-F2EC-46D3-9A79-30A37E45B1F8}" destId="{2B19C762-BB20-4586-A619-F44465C4144E}" srcOrd="20" destOrd="0" presId="urn:microsoft.com/office/officeart/2008/layout/CircleAccentTimeline"/>
    <dgm:cxn modelId="{6BD20C04-05F2-4C62-B550-4665CE8749C7}" type="presParOf" srcId="{BD26DB21-F2EC-46D3-9A79-30A37E45B1F8}" destId="{63BCE196-5A05-40AA-B00A-44BB2C7473A9}" srcOrd="21" destOrd="0" presId="urn:microsoft.com/office/officeart/2008/layout/CircleAccentTimeline"/>
    <dgm:cxn modelId="{02B56805-064D-4079-B082-C700B8431865}" type="presParOf" srcId="{BD26DB21-F2EC-46D3-9A79-30A37E45B1F8}" destId="{C643A542-D633-4266-92A5-0C2D40BBA9FF}" srcOrd="22" destOrd="0" presId="urn:microsoft.com/office/officeart/2008/layout/CircleAccentTimeline"/>
    <dgm:cxn modelId="{F2254A47-5CA0-44D5-8531-EF8DC7F84655}" type="presParOf" srcId="{BD26DB21-F2EC-46D3-9A79-30A37E45B1F8}" destId="{65ECBA57-08E8-495E-9D2A-CBB8DE892FFA}" srcOrd="23" destOrd="0" presId="urn:microsoft.com/office/officeart/2008/layout/CircleAccentTimeline"/>
    <dgm:cxn modelId="{70E5C7EA-63A5-471A-9038-AC7C02BE3846}" type="presParOf" srcId="{65ECBA57-08E8-495E-9D2A-CBB8DE892FFA}" destId="{575B6004-1AB1-4FB4-BCC0-3F753512DBE6}" srcOrd="0" destOrd="0" presId="urn:microsoft.com/office/officeart/2008/layout/CircleAccentTimeline"/>
    <dgm:cxn modelId="{49C0123E-DF06-491C-92F5-B730A684B4A9}" type="presParOf" srcId="{65ECBA57-08E8-495E-9D2A-CBB8DE892FFA}" destId="{41DF6499-E5BA-400D-9138-51152EF32BDD}" srcOrd="1" destOrd="0" presId="urn:microsoft.com/office/officeart/2008/layout/CircleAccentTimeline"/>
    <dgm:cxn modelId="{116D5EFC-5655-4B0F-BBCA-7E85899ACB86}" type="presParOf" srcId="{65ECBA57-08E8-495E-9D2A-CBB8DE892FFA}" destId="{82923D60-82AB-436C-BF2E-505EBB162CA8}" srcOrd="2" destOrd="0" presId="urn:microsoft.com/office/officeart/2008/layout/CircleAccentTimeline"/>
    <dgm:cxn modelId="{8AF5E92E-6276-4B3B-A6FF-E36E53C49FF4}" type="presParOf" srcId="{BD26DB21-F2EC-46D3-9A79-30A37E45B1F8}" destId="{A1BB4488-4152-4D1C-991C-4458D541C57E}" srcOrd="24" destOrd="0" presId="urn:microsoft.com/office/officeart/2008/layout/CircleAccentTimeline"/>
    <dgm:cxn modelId="{EC469735-2EB1-4142-98A7-2C164FC576A0}" type="presParOf" srcId="{BD26DB21-F2EC-46D3-9A79-30A37E45B1F8}" destId="{E681C929-717A-4942-B86A-D5460FB4D86F}" srcOrd="2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6C499-0AE6-4EB8-B354-6EB704C5D3BF}">
      <dsp:nvSpPr>
        <dsp:cNvPr id="0" name=""/>
        <dsp:cNvSpPr/>
      </dsp:nvSpPr>
      <dsp:spPr>
        <a:xfrm>
          <a:off x="797133" y="2981419"/>
          <a:ext cx="2469998" cy="2469998"/>
        </a:xfrm>
        <a:prstGeom prst="donut">
          <a:avLst>
            <a:gd name="adj" fmla="val 20000"/>
          </a:avLst>
        </a:prstGeom>
        <a:solidFill>
          <a:srgbClr val="3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92202-7C93-4944-A26A-19A83D02A803}">
      <dsp:nvSpPr>
        <dsp:cNvPr id="0" name=""/>
        <dsp:cNvSpPr/>
      </dsp:nvSpPr>
      <dsp:spPr>
        <a:xfrm rot="17700000">
          <a:off x="1667449" y="967866"/>
          <a:ext cx="3070482" cy="1479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Develop Vision and Goals</a:t>
          </a:r>
        </a:p>
      </dsp:txBody>
      <dsp:txXfrm>
        <a:off x="1667449" y="967866"/>
        <a:ext cx="3070482" cy="1479735"/>
      </dsp:txXfrm>
    </dsp:sp>
    <dsp:sp modelId="{7313D9CA-26E4-409D-8535-5B89B8E4ECFB}">
      <dsp:nvSpPr>
        <dsp:cNvPr id="0" name=""/>
        <dsp:cNvSpPr/>
      </dsp:nvSpPr>
      <dsp:spPr>
        <a:xfrm>
          <a:off x="3453181" y="3575376"/>
          <a:ext cx="1282085" cy="1282085"/>
        </a:xfrm>
        <a:prstGeom prst="ellipse">
          <a:avLst/>
        </a:prstGeom>
        <a:solidFill>
          <a:srgbClr val="3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2B404-2BD0-436A-B7AF-B949C244AB15}">
      <dsp:nvSpPr>
        <dsp:cNvPr id="0" name=""/>
        <dsp:cNvSpPr/>
      </dsp:nvSpPr>
      <dsp:spPr>
        <a:xfrm rot="17700000">
          <a:off x="2064755" y="5359837"/>
          <a:ext cx="2656112" cy="128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1280" bIns="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Performance Measures</a:t>
          </a:r>
        </a:p>
      </dsp:txBody>
      <dsp:txXfrm>
        <a:off x="2064755" y="5359837"/>
        <a:ext cx="2656112" cy="1280677"/>
      </dsp:txXfrm>
    </dsp:sp>
    <dsp:sp modelId="{98B6DD29-90E2-4D24-8D44-3DB74BFFBE1A}">
      <dsp:nvSpPr>
        <dsp:cNvPr id="0" name=""/>
        <dsp:cNvSpPr/>
      </dsp:nvSpPr>
      <dsp:spPr>
        <a:xfrm rot="17700000">
          <a:off x="3597610" y="1792323"/>
          <a:ext cx="2656112" cy="128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352E4-6CB3-4F98-B4DD-411ECE9AC0A3}">
      <dsp:nvSpPr>
        <dsp:cNvPr id="0" name=""/>
        <dsp:cNvSpPr/>
      </dsp:nvSpPr>
      <dsp:spPr>
        <a:xfrm>
          <a:off x="4921118" y="3575376"/>
          <a:ext cx="1282085" cy="1282085"/>
        </a:xfrm>
        <a:prstGeom prst="ellipse">
          <a:avLst/>
        </a:prstGeom>
        <a:solidFill>
          <a:srgbClr val="3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DBA2A-B012-41DC-AB27-8F9096D95557}">
      <dsp:nvSpPr>
        <dsp:cNvPr id="0" name=""/>
        <dsp:cNvSpPr/>
      </dsp:nvSpPr>
      <dsp:spPr>
        <a:xfrm rot="17700000">
          <a:off x="4993513" y="1679026"/>
          <a:ext cx="2656112" cy="128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128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Update </a:t>
          </a:r>
          <a:b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Project List</a:t>
          </a:r>
        </a:p>
      </dsp:txBody>
      <dsp:txXfrm>
        <a:off x="4993513" y="1679026"/>
        <a:ext cx="2656112" cy="1280677"/>
      </dsp:txXfrm>
    </dsp:sp>
    <dsp:sp modelId="{98BD6374-C90A-479E-B291-704E47D16A24}">
      <dsp:nvSpPr>
        <dsp:cNvPr id="0" name=""/>
        <dsp:cNvSpPr/>
      </dsp:nvSpPr>
      <dsp:spPr>
        <a:xfrm rot="17700000">
          <a:off x="5065547" y="1792323"/>
          <a:ext cx="2656112" cy="128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AF30F-61AA-4B9B-9AF0-D3671E9F21CA}">
      <dsp:nvSpPr>
        <dsp:cNvPr id="0" name=""/>
        <dsp:cNvSpPr/>
      </dsp:nvSpPr>
      <dsp:spPr>
        <a:xfrm>
          <a:off x="6389056" y="3575376"/>
          <a:ext cx="1282085" cy="1282085"/>
        </a:xfrm>
        <a:prstGeom prst="ellipse">
          <a:avLst/>
        </a:prstGeom>
        <a:solidFill>
          <a:srgbClr val="3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43D6F-B65E-4355-80DE-BED765C13216}">
      <dsp:nvSpPr>
        <dsp:cNvPr id="0" name=""/>
        <dsp:cNvSpPr/>
      </dsp:nvSpPr>
      <dsp:spPr>
        <a:xfrm rot="17700000">
          <a:off x="4870601" y="5359837"/>
          <a:ext cx="2656112" cy="128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1280" bIns="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Generate Revenue Projections</a:t>
          </a:r>
        </a:p>
      </dsp:txBody>
      <dsp:txXfrm>
        <a:off x="4870601" y="5359837"/>
        <a:ext cx="2656112" cy="1280677"/>
      </dsp:txXfrm>
    </dsp:sp>
    <dsp:sp modelId="{61521AAF-5C95-4E71-AC36-FEED05BFDF20}">
      <dsp:nvSpPr>
        <dsp:cNvPr id="0" name=""/>
        <dsp:cNvSpPr/>
      </dsp:nvSpPr>
      <dsp:spPr>
        <a:xfrm rot="17700000">
          <a:off x="6533485" y="1792323"/>
          <a:ext cx="2656112" cy="128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10292-95C1-45EF-95CC-C48D8176CFA3}">
      <dsp:nvSpPr>
        <dsp:cNvPr id="0" name=""/>
        <dsp:cNvSpPr/>
      </dsp:nvSpPr>
      <dsp:spPr>
        <a:xfrm>
          <a:off x="7857191" y="2981419"/>
          <a:ext cx="2469998" cy="2469998"/>
        </a:xfrm>
        <a:prstGeom prst="donut">
          <a:avLst>
            <a:gd name="adj" fmla="val 20000"/>
          </a:avLst>
        </a:prstGeom>
        <a:solidFill>
          <a:srgbClr val="3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5905C-A6F7-4B3F-98D2-5D67A9A6083C}">
      <dsp:nvSpPr>
        <dsp:cNvPr id="0" name=""/>
        <dsp:cNvSpPr/>
      </dsp:nvSpPr>
      <dsp:spPr>
        <a:xfrm rot="17700000">
          <a:off x="8727507" y="967866"/>
          <a:ext cx="3070482" cy="1479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Create Scenarios</a:t>
          </a:r>
        </a:p>
      </dsp:txBody>
      <dsp:txXfrm>
        <a:off x="8727507" y="967866"/>
        <a:ext cx="3070482" cy="1479735"/>
      </dsp:txXfrm>
    </dsp:sp>
    <dsp:sp modelId="{EA029694-AEA9-4CF2-9FF4-C3AC7780CBD5}">
      <dsp:nvSpPr>
        <dsp:cNvPr id="0" name=""/>
        <dsp:cNvSpPr/>
      </dsp:nvSpPr>
      <dsp:spPr>
        <a:xfrm>
          <a:off x="10513239" y="3575376"/>
          <a:ext cx="1282085" cy="1282085"/>
        </a:xfrm>
        <a:prstGeom prst="ellipse">
          <a:avLst/>
        </a:prstGeom>
        <a:solidFill>
          <a:srgbClr val="3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F0A29-66F8-4196-BFA0-11EEC716A23F}">
      <dsp:nvSpPr>
        <dsp:cNvPr id="0" name=""/>
        <dsp:cNvSpPr/>
      </dsp:nvSpPr>
      <dsp:spPr>
        <a:xfrm rot="17700000">
          <a:off x="9182030" y="5363488"/>
          <a:ext cx="2656112" cy="128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1280" bIns="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Select Preferred Scenario</a:t>
          </a:r>
        </a:p>
      </dsp:txBody>
      <dsp:txXfrm>
        <a:off x="9182030" y="5363488"/>
        <a:ext cx="2656112" cy="1280677"/>
      </dsp:txXfrm>
    </dsp:sp>
    <dsp:sp modelId="{A5C3F706-80BF-4E72-BD46-2C89406BAFDB}">
      <dsp:nvSpPr>
        <dsp:cNvPr id="0" name=""/>
        <dsp:cNvSpPr/>
      </dsp:nvSpPr>
      <dsp:spPr>
        <a:xfrm rot="17700000">
          <a:off x="10657667" y="1792323"/>
          <a:ext cx="2656112" cy="128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B6004-1AB1-4FB4-BCC0-3F753512DBE6}">
      <dsp:nvSpPr>
        <dsp:cNvPr id="0" name=""/>
        <dsp:cNvSpPr/>
      </dsp:nvSpPr>
      <dsp:spPr>
        <a:xfrm>
          <a:off x="11981176" y="3575376"/>
          <a:ext cx="1282085" cy="1282085"/>
        </a:xfrm>
        <a:prstGeom prst="ellipse">
          <a:avLst/>
        </a:prstGeom>
        <a:solidFill>
          <a:srgbClr val="3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F6499-E5BA-400D-9138-51152EF32BDD}">
      <dsp:nvSpPr>
        <dsp:cNvPr id="0" name=""/>
        <dsp:cNvSpPr/>
      </dsp:nvSpPr>
      <dsp:spPr>
        <a:xfrm rot="17700000">
          <a:off x="11730039" y="2294731"/>
          <a:ext cx="2656112" cy="128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1280" bIns="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Create </a:t>
          </a:r>
          <a:b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3200" kern="1200" dirty="0">
              <a:latin typeface="Calibri" panose="020F0502020204030204" pitchFamily="34" charset="0"/>
              <a:cs typeface="Calibri" panose="020F0502020204030204" pitchFamily="34" charset="0"/>
            </a:rPr>
            <a:t>Draft Plan</a:t>
          </a:r>
        </a:p>
      </dsp:txBody>
      <dsp:txXfrm>
        <a:off x="11730039" y="2294731"/>
        <a:ext cx="2656112" cy="1280677"/>
      </dsp:txXfrm>
    </dsp:sp>
    <dsp:sp modelId="{82923D60-82AB-436C-BF2E-505EBB162CA8}">
      <dsp:nvSpPr>
        <dsp:cNvPr id="0" name=""/>
        <dsp:cNvSpPr/>
      </dsp:nvSpPr>
      <dsp:spPr>
        <a:xfrm rot="17700000">
          <a:off x="12125605" y="1792323"/>
          <a:ext cx="2656112" cy="128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29BF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B560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596668" y="198979"/>
            <a:ext cx="2490720" cy="1659442"/>
          </a:xfrm>
          <a:custGeom>
            <a:avLst/>
            <a:gdLst/>
            <a:ahLst/>
            <a:cxnLst/>
            <a:rect l="l" t="t" r="r" b="b"/>
            <a:pathLst>
              <a:path w="2490720" h="1659442">
                <a:moveTo>
                  <a:pt x="0" y="0"/>
                </a:moveTo>
                <a:lnTo>
                  <a:pt x="2490720" y="0"/>
                </a:lnTo>
                <a:lnTo>
                  <a:pt x="2490720" y="1659442"/>
                </a:lnTo>
                <a:lnTo>
                  <a:pt x="0" y="1659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829775" y="4088040"/>
            <a:ext cx="9514625" cy="2718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390099"/>
                </a:solidFill>
                <a:latin typeface="Montserrat Ultra-Bold"/>
              </a:rPr>
              <a:t>2050 MTP/SCS Update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29775" y="7008131"/>
            <a:ext cx="8086838" cy="96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963" dirty="0">
                <a:solidFill>
                  <a:srgbClr val="101010"/>
                </a:solidFill>
                <a:latin typeface="Montserrat Ultra-Bold" panose="020B0604020202020204" charset="0"/>
              </a:rPr>
              <a:t>Heather Adamson, AICP</a:t>
            </a:r>
          </a:p>
          <a:p>
            <a:pPr>
              <a:lnSpc>
                <a:spcPts val="3919"/>
              </a:lnSpc>
            </a:pPr>
            <a:r>
              <a:rPr lang="en-US" sz="2799" spc="963" dirty="0">
                <a:solidFill>
                  <a:srgbClr val="101010"/>
                </a:solidFill>
                <a:latin typeface="Montserrat Ultra-Bold" panose="020B0604020202020204" charset="0"/>
              </a:rPr>
              <a:t>October 5, 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518256" y="9354886"/>
            <a:ext cx="17191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>
                <a:solidFill>
                  <a:srgbClr val="9E0059"/>
                </a:solidFill>
                <a:latin typeface="Montserrat Classic"/>
              </a:rPr>
              <a:t>1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40790" y="5143500"/>
            <a:ext cx="212090" cy="5143500"/>
            <a:chOff x="0" y="0"/>
            <a:chExt cx="55859" cy="13546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1D9EB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1">
            <a:extLst>
              <a:ext uri="{FF2B5EF4-FFF2-40B4-BE49-F238E27FC236}">
                <a16:creationId xmlns:a16="http://schemas.microsoft.com/office/drawing/2014/main" id="{01D1ED9C-93F5-3989-9600-2678D0615386}"/>
              </a:ext>
            </a:extLst>
          </p:cNvPr>
          <p:cNvSpPr txBox="1"/>
          <p:nvPr/>
        </p:nvSpPr>
        <p:spPr>
          <a:xfrm>
            <a:off x="2819400" y="8205470"/>
            <a:ext cx="8086838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963" dirty="0">
                <a:solidFill>
                  <a:srgbClr val="101010"/>
                </a:solidFill>
                <a:latin typeface="Montserrat Classic"/>
              </a:rPr>
              <a:t>ASSOCIATION OF MONTEREY BAY AREA GOVERNMENTS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B560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347383"/>
            <a:ext cx="1856645" cy="1236989"/>
          </a:xfrm>
          <a:custGeom>
            <a:avLst/>
            <a:gdLst/>
            <a:ahLst/>
            <a:cxnLst/>
            <a:rect l="l" t="t" r="r" b="b"/>
            <a:pathLst>
              <a:path w="1856645" h="1236989">
                <a:moveTo>
                  <a:pt x="0" y="0"/>
                </a:moveTo>
                <a:lnTo>
                  <a:pt x="1856645" y="0"/>
                </a:lnTo>
                <a:lnTo>
                  <a:pt x="1856645" y="1236989"/>
                </a:lnTo>
                <a:lnTo>
                  <a:pt x="0" y="1236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2799457"/>
            <a:ext cx="16558354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Long range plan for transportation investments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Federal and state law requires that an MTP/SCS be prepared every four years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Must provide a 20+ year horizon planning period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Detailed work program and schedule approved in April 2023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2050 MTP/SCS scheduled for adoption in June 2026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Highlight a number of key components under development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69329" y="952500"/>
            <a:ext cx="3489971" cy="57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Montserrat Classic Bold"/>
              </a:rPr>
              <a:t>Background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96171" y="9323320"/>
            <a:ext cx="30002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dirty="0">
                <a:solidFill>
                  <a:srgbClr val="9E0059"/>
                </a:solidFill>
                <a:latin typeface="Montserrat Classic"/>
              </a:rPr>
              <a:t>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4500955" y="1790700"/>
            <a:ext cx="2758345" cy="245871"/>
            <a:chOff x="0" y="0"/>
            <a:chExt cx="3677793" cy="327828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677793" cy="163914"/>
              <a:chOff x="0" y="0"/>
              <a:chExt cx="726478" cy="3237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26478" cy="32378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32378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32378"/>
                    </a:lnTo>
                    <a:lnTo>
                      <a:pt x="0" y="32378"/>
                    </a:lnTo>
                    <a:close/>
                  </a:path>
                </a:pathLst>
              </a:custGeom>
              <a:solidFill>
                <a:srgbClr val="29BF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163914"/>
              <a:ext cx="3677793" cy="163914"/>
              <a:chOff x="0" y="0"/>
              <a:chExt cx="726478" cy="3237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26478" cy="32378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32378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32378"/>
                    </a:lnTo>
                    <a:lnTo>
                      <a:pt x="0" y="32378"/>
                    </a:lnTo>
                    <a:close/>
                  </a:path>
                </a:pathLst>
              </a:custGeom>
              <a:solidFill>
                <a:srgbClr val="1D9EB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B560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88995" y="328333"/>
            <a:ext cx="1856645" cy="1236989"/>
          </a:xfrm>
          <a:custGeom>
            <a:avLst/>
            <a:gdLst/>
            <a:ahLst/>
            <a:cxnLst/>
            <a:rect l="l" t="t" r="r" b="b"/>
            <a:pathLst>
              <a:path w="1856645" h="1236989">
                <a:moveTo>
                  <a:pt x="0" y="0"/>
                </a:moveTo>
                <a:lnTo>
                  <a:pt x="1856645" y="0"/>
                </a:lnTo>
                <a:lnTo>
                  <a:pt x="1856645" y="1236989"/>
                </a:lnTo>
                <a:lnTo>
                  <a:pt x="0" y="1236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4173200" y="647700"/>
            <a:ext cx="3276600" cy="121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Montserrat Classic Bold"/>
              </a:rPr>
              <a:t>MTP/SCS Development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547721" y="9386037"/>
            <a:ext cx="152400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dirty="0">
                <a:solidFill>
                  <a:srgbClr val="9E0059"/>
                </a:solidFill>
                <a:latin typeface="Montserrat Classic"/>
              </a:rPr>
              <a:t>3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4691137" y="2003142"/>
            <a:ext cx="2758345" cy="245871"/>
            <a:chOff x="0" y="0"/>
            <a:chExt cx="3677793" cy="327828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3677793" cy="163914"/>
              <a:chOff x="0" y="0"/>
              <a:chExt cx="726478" cy="3237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26478" cy="32378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32378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32378"/>
                    </a:lnTo>
                    <a:lnTo>
                      <a:pt x="0" y="32378"/>
                    </a:lnTo>
                    <a:close/>
                  </a:path>
                </a:pathLst>
              </a:custGeom>
              <a:solidFill>
                <a:srgbClr val="29BF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163914"/>
              <a:ext cx="3677793" cy="163914"/>
              <a:chOff x="0" y="0"/>
              <a:chExt cx="726478" cy="3237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726478" cy="32378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32378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32378"/>
                    </a:lnTo>
                    <a:lnTo>
                      <a:pt x="0" y="32378"/>
                    </a:lnTo>
                    <a:close/>
                  </a:path>
                </a:pathLst>
              </a:custGeom>
              <a:solidFill>
                <a:srgbClr val="1D9EB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E9187FA7-6AD7-D1DC-6156-5498E8994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777414"/>
              </p:ext>
            </p:extLst>
          </p:nvPr>
        </p:nvGraphicFramePr>
        <p:xfrm>
          <a:off x="1447801" y="1409700"/>
          <a:ext cx="15392400" cy="747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Left-Right Arrow 5">
            <a:extLst>
              <a:ext uri="{FF2B5EF4-FFF2-40B4-BE49-F238E27FC236}">
                <a16:creationId xmlns:a16="http://schemas.microsoft.com/office/drawing/2014/main" id="{E4259E90-FE8D-82C4-BEFA-211E97C59B8F}"/>
              </a:ext>
            </a:extLst>
          </p:cNvPr>
          <p:cNvSpPr/>
          <p:nvPr/>
        </p:nvSpPr>
        <p:spPr>
          <a:xfrm>
            <a:off x="2286001" y="8420100"/>
            <a:ext cx="13030200" cy="1180567"/>
          </a:xfrm>
          <a:prstGeom prst="leftRightArrow">
            <a:avLst/>
          </a:prstGeom>
          <a:solidFill>
            <a:srgbClr val="9E0059"/>
          </a:solidFill>
          <a:ln>
            <a:solidFill>
              <a:srgbClr val="9E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587616-32FD-2DF3-9DBE-B4223220AD6F}"/>
              </a:ext>
            </a:extLst>
          </p:cNvPr>
          <p:cNvSpPr txBox="1"/>
          <p:nvPr/>
        </p:nvSpPr>
        <p:spPr>
          <a:xfrm>
            <a:off x="4495800" y="8686800"/>
            <a:ext cx="11574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Participation and Interagency Coordination</a:t>
            </a:r>
          </a:p>
        </p:txBody>
      </p:sp>
    </p:spTree>
    <p:extLst>
      <p:ext uri="{BB962C8B-B14F-4D97-AF65-F5344CB8AC3E}">
        <p14:creationId xmlns:p14="http://schemas.microsoft.com/office/powerpoint/2010/main" val="315007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B560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337858"/>
            <a:ext cx="1856645" cy="1236989"/>
          </a:xfrm>
          <a:custGeom>
            <a:avLst/>
            <a:gdLst/>
            <a:ahLst/>
            <a:cxnLst/>
            <a:rect l="l" t="t" r="r" b="b"/>
            <a:pathLst>
              <a:path w="1856645" h="1236989">
                <a:moveTo>
                  <a:pt x="0" y="0"/>
                </a:moveTo>
                <a:lnTo>
                  <a:pt x="1856645" y="0"/>
                </a:lnTo>
                <a:lnTo>
                  <a:pt x="1856645" y="1236989"/>
                </a:lnTo>
                <a:lnTo>
                  <a:pt x="0" y="1236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411200" y="485626"/>
            <a:ext cx="3953859" cy="121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Montserrat Classic Bold"/>
              </a:rPr>
              <a:t>2026 Regional Growth Forecast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629732" y="9393431"/>
            <a:ext cx="218871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dirty="0">
                <a:solidFill>
                  <a:srgbClr val="9E0059"/>
                </a:solidFill>
                <a:latin typeface="Montserrat Classic"/>
              </a:rPr>
              <a:t>4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640655" y="1928813"/>
            <a:ext cx="2758345" cy="245871"/>
            <a:chOff x="0" y="0"/>
            <a:chExt cx="3677793" cy="32782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3677793" cy="163914"/>
              <a:chOff x="0" y="0"/>
              <a:chExt cx="726478" cy="3237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26478" cy="32378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32378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32378"/>
                    </a:lnTo>
                    <a:lnTo>
                      <a:pt x="0" y="32378"/>
                    </a:lnTo>
                    <a:close/>
                  </a:path>
                </a:pathLst>
              </a:custGeom>
              <a:solidFill>
                <a:srgbClr val="29BF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163914"/>
              <a:ext cx="3677793" cy="163914"/>
              <a:chOff x="0" y="0"/>
              <a:chExt cx="726478" cy="3237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726478" cy="32378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32378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32378"/>
                    </a:lnTo>
                    <a:lnTo>
                      <a:pt x="0" y="32378"/>
                    </a:lnTo>
                    <a:close/>
                  </a:path>
                </a:pathLst>
              </a:custGeom>
              <a:solidFill>
                <a:srgbClr val="1D9EB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29F608B9-54D0-AC72-9C08-A142944B3B95}"/>
              </a:ext>
            </a:extLst>
          </p:cNvPr>
          <p:cNvSpPr txBox="1"/>
          <p:nvPr/>
        </p:nvSpPr>
        <p:spPr>
          <a:xfrm>
            <a:off x="1028700" y="2799457"/>
            <a:ext cx="16558354" cy="700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Developing the tri-county forecast for population, housing, and employment using the Cohort Component Population Method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This method implements a cohort component model for the population forecast that uses birth, death, and migration information to predict future population 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AMBAG Board will be asked to accept the tri-county regional numbers later this fall/early 2024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Begin subregional disaggregation to the jurisdiction level in 2024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Growth forecast is scheduled to be approved for planning purposes in fall 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B560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028700" y="318808"/>
            <a:ext cx="1856645" cy="1236989"/>
          </a:xfrm>
          <a:custGeom>
            <a:avLst/>
            <a:gdLst/>
            <a:ahLst/>
            <a:cxnLst/>
            <a:rect l="l" t="t" r="r" b="b"/>
            <a:pathLst>
              <a:path w="1856645" h="1236989">
                <a:moveTo>
                  <a:pt x="0" y="0"/>
                </a:moveTo>
                <a:lnTo>
                  <a:pt x="1856645" y="0"/>
                </a:lnTo>
                <a:lnTo>
                  <a:pt x="1856645" y="1236989"/>
                </a:lnTo>
                <a:lnTo>
                  <a:pt x="0" y="1236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7040429" y="9201150"/>
            <a:ext cx="218871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dirty="0">
                <a:solidFill>
                  <a:srgbClr val="9E0059"/>
                </a:solidFill>
                <a:latin typeface="Montserrat Classic"/>
              </a:rPr>
              <a:t>5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C6D0243-016D-6F07-B5C7-D40F7385B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0" y="4250278"/>
            <a:ext cx="15075559" cy="5476196"/>
          </a:xfrm>
          <a:prstGeom prst="rect">
            <a:avLst/>
          </a:prstGeom>
        </p:spPr>
      </p:pic>
      <p:sp>
        <p:nvSpPr>
          <p:cNvPr id="44" name="TextBox 15">
            <a:extLst>
              <a:ext uri="{FF2B5EF4-FFF2-40B4-BE49-F238E27FC236}">
                <a16:creationId xmlns:a16="http://schemas.microsoft.com/office/drawing/2014/main" id="{C1CB7FDB-0FB4-FEDC-E158-225AB06814F5}"/>
              </a:ext>
            </a:extLst>
          </p:cNvPr>
          <p:cNvSpPr txBox="1"/>
          <p:nvPr/>
        </p:nvSpPr>
        <p:spPr>
          <a:xfrm>
            <a:off x="13305441" y="437059"/>
            <a:ext cx="3953859" cy="121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Montserrat Classic Bold"/>
              </a:rPr>
              <a:t>Vision &amp; </a:t>
            </a:r>
            <a:br>
              <a:rPr lang="en-US" sz="3600" dirty="0">
                <a:solidFill>
                  <a:srgbClr val="101010"/>
                </a:solidFill>
                <a:latin typeface="Montserrat Classic Bold"/>
              </a:rPr>
            </a:br>
            <a:r>
              <a:rPr lang="en-US" sz="3600" dirty="0">
                <a:solidFill>
                  <a:srgbClr val="101010"/>
                </a:solidFill>
                <a:latin typeface="Montserrat Classic Bold"/>
              </a:rPr>
              <a:t> Policy Goals</a:t>
            </a:r>
          </a:p>
        </p:txBody>
      </p:sp>
      <p:grpSp>
        <p:nvGrpSpPr>
          <p:cNvPr id="45" name="Group 17">
            <a:extLst>
              <a:ext uri="{FF2B5EF4-FFF2-40B4-BE49-F238E27FC236}">
                <a16:creationId xmlns:a16="http://schemas.microsoft.com/office/drawing/2014/main" id="{8A08EFB2-8ACB-A02A-CC38-A11BF4A20006}"/>
              </a:ext>
            </a:extLst>
          </p:cNvPr>
          <p:cNvGrpSpPr/>
          <p:nvPr/>
        </p:nvGrpSpPr>
        <p:grpSpPr>
          <a:xfrm>
            <a:off x="14534896" y="1880246"/>
            <a:ext cx="2758345" cy="245871"/>
            <a:chOff x="0" y="0"/>
            <a:chExt cx="3677793" cy="327828"/>
          </a:xfrm>
        </p:grpSpPr>
        <p:grpSp>
          <p:nvGrpSpPr>
            <p:cNvPr id="46" name="Group 18">
              <a:extLst>
                <a:ext uri="{FF2B5EF4-FFF2-40B4-BE49-F238E27FC236}">
                  <a16:creationId xmlns:a16="http://schemas.microsoft.com/office/drawing/2014/main" id="{15A446F2-7D3D-506D-A08F-0912CBD1664E}"/>
                </a:ext>
              </a:extLst>
            </p:cNvPr>
            <p:cNvGrpSpPr/>
            <p:nvPr/>
          </p:nvGrpSpPr>
          <p:grpSpPr>
            <a:xfrm>
              <a:off x="0" y="0"/>
              <a:ext cx="3677793" cy="163914"/>
              <a:chOff x="0" y="0"/>
              <a:chExt cx="726478" cy="32378"/>
            </a:xfrm>
          </p:grpSpPr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29328B38-CDC4-3871-689D-92C00A6B48BF}"/>
                  </a:ext>
                </a:extLst>
              </p:cNvPr>
              <p:cNvSpPr/>
              <p:nvPr/>
            </p:nvSpPr>
            <p:spPr>
              <a:xfrm>
                <a:off x="0" y="0"/>
                <a:ext cx="726478" cy="32378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32378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32378"/>
                    </a:lnTo>
                    <a:lnTo>
                      <a:pt x="0" y="32378"/>
                    </a:lnTo>
                    <a:close/>
                  </a:path>
                </a:pathLst>
              </a:custGeom>
              <a:solidFill>
                <a:srgbClr val="29BF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20">
                <a:extLst>
                  <a:ext uri="{FF2B5EF4-FFF2-40B4-BE49-F238E27FC236}">
                    <a16:creationId xmlns:a16="http://schemas.microsoft.com/office/drawing/2014/main" id="{96637C3A-94D7-FFCD-8337-FBDC650205F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7" name="Group 21">
              <a:extLst>
                <a:ext uri="{FF2B5EF4-FFF2-40B4-BE49-F238E27FC236}">
                  <a16:creationId xmlns:a16="http://schemas.microsoft.com/office/drawing/2014/main" id="{26A8E259-D74B-3675-95CE-3C34C743CD9F}"/>
                </a:ext>
              </a:extLst>
            </p:cNvPr>
            <p:cNvGrpSpPr/>
            <p:nvPr/>
          </p:nvGrpSpPr>
          <p:grpSpPr>
            <a:xfrm>
              <a:off x="0" y="163914"/>
              <a:ext cx="3677793" cy="163914"/>
              <a:chOff x="0" y="0"/>
              <a:chExt cx="726478" cy="32378"/>
            </a:xfrm>
          </p:grpSpPr>
          <p:sp>
            <p:nvSpPr>
              <p:cNvPr id="48" name="Freeform 22">
                <a:extLst>
                  <a:ext uri="{FF2B5EF4-FFF2-40B4-BE49-F238E27FC236}">
                    <a16:creationId xmlns:a16="http://schemas.microsoft.com/office/drawing/2014/main" id="{59CC825A-0B4A-586B-73FC-78560E229C75}"/>
                  </a:ext>
                </a:extLst>
              </p:cNvPr>
              <p:cNvSpPr/>
              <p:nvPr/>
            </p:nvSpPr>
            <p:spPr>
              <a:xfrm>
                <a:off x="0" y="0"/>
                <a:ext cx="726478" cy="32378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32378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32378"/>
                    </a:lnTo>
                    <a:lnTo>
                      <a:pt x="0" y="32378"/>
                    </a:lnTo>
                    <a:close/>
                  </a:path>
                </a:pathLst>
              </a:custGeom>
              <a:solidFill>
                <a:srgbClr val="1D9EB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EE795AA5-DF13-A2FE-397C-FF1950A76D4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40675EAD-DB89-D6E3-0A84-1B1E0D4B9801}"/>
              </a:ext>
            </a:extLst>
          </p:cNvPr>
          <p:cNvSpPr txBox="1"/>
          <p:nvPr/>
        </p:nvSpPr>
        <p:spPr>
          <a:xfrm>
            <a:off x="1600200" y="2831420"/>
            <a:ext cx="14706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u="none" strike="noStrike" baseline="0" dirty="0">
                <a:latin typeface="Montserrat Classic" panose="020B0604020202020204" charset="0"/>
              </a:rPr>
              <a:t>Vision:</a:t>
            </a:r>
            <a:r>
              <a:rPr lang="en-US" sz="3600" b="0" i="0" u="none" strike="noStrike" baseline="0" dirty="0">
                <a:latin typeface="Montserrat Classic" panose="020B0604020202020204" charset="0"/>
              </a:rPr>
              <a:t> An accessible and connected region for a safe, resilient, and equitable future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B560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47750" y="318808"/>
            <a:ext cx="1856645" cy="1236989"/>
          </a:xfrm>
          <a:custGeom>
            <a:avLst/>
            <a:gdLst/>
            <a:ahLst/>
            <a:cxnLst/>
            <a:rect l="l" t="t" r="r" b="b"/>
            <a:pathLst>
              <a:path w="1856645" h="1236989">
                <a:moveTo>
                  <a:pt x="0" y="0"/>
                </a:moveTo>
                <a:lnTo>
                  <a:pt x="1856645" y="0"/>
                </a:lnTo>
                <a:lnTo>
                  <a:pt x="1856645" y="1236989"/>
                </a:lnTo>
                <a:lnTo>
                  <a:pt x="0" y="1236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3722011" y="641113"/>
            <a:ext cx="3489971" cy="121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Montserrat Classic Bold"/>
              </a:rPr>
              <a:t>MTP/SCS Project List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934318" y="9201150"/>
            <a:ext cx="363082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dirty="0">
                <a:solidFill>
                  <a:srgbClr val="9E0059"/>
                </a:solidFill>
                <a:latin typeface="Montserrat Classic"/>
              </a:rPr>
              <a:t>6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4491737" y="1987948"/>
            <a:ext cx="2758345" cy="245871"/>
            <a:chOff x="0" y="0"/>
            <a:chExt cx="3677793" cy="327828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3677793" cy="163914"/>
              <a:chOff x="0" y="0"/>
              <a:chExt cx="726478" cy="3237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726478" cy="32378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32378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32378"/>
                    </a:lnTo>
                    <a:lnTo>
                      <a:pt x="0" y="32378"/>
                    </a:lnTo>
                    <a:close/>
                  </a:path>
                </a:pathLst>
              </a:custGeom>
              <a:solidFill>
                <a:srgbClr val="29BF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163914"/>
              <a:ext cx="3677793" cy="163914"/>
              <a:chOff x="0" y="0"/>
              <a:chExt cx="726478" cy="3237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726478" cy="32378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32378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32378"/>
                    </a:lnTo>
                    <a:lnTo>
                      <a:pt x="0" y="32378"/>
                    </a:lnTo>
                    <a:close/>
                  </a:path>
                </a:pathLst>
              </a:custGeom>
              <a:solidFill>
                <a:srgbClr val="1D9EB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34" name="TextBox 9">
            <a:extLst>
              <a:ext uri="{FF2B5EF4-FFF2-40B4-BE49-F238E27FC236}">
                <a16:creationId xmlns:a16="http://schemas.microsoft.com/office/drawing/2014/main" id="{FDF94340-E812-7F76-E31F-284081EE0826}"/>
              </a:ext>
            </a:extLst>
          </p:cNvPr>
          <p:cNvSpPr txBox="1"/>
          <p:nvPr/>
        </p:nvSpPr>
        <p:spPr>
          <a:xfrm>
            <a:off x="1047750" y="2879976"/>
            <a:ext cx="16558354" cy="650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Developing a new transportation project database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In 2024, AMBAG will begin work with the RTPAs, transit operators, Caltrans, and local jurisdictions to update the project list for the 2050 MTP/SCS 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“Call for Projects” will allow for changes to existing 2045 MTP/SCS projects, adding new projects or delete those that have been completed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Projects will be evaluated using MTP/SCS performance measures for inclusion in the Plan 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8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B560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47750" y="318808"/>
            <a:ext cx="1856645" cy="1236989"/>
          </a:xfrm>
          <a:custGeom>
            <a:avLst/>
            <a:gdLst/>
            <a:ahLst/>
            <a:cxnLst/>
            <a:rect l="l" t="t" r="r" b="b"/>
            <a:pathLst>
              <a:path w="1856645" h="1236989">
                <a:moveTo>
                  <a:pt x="0" y="0"/>
                </a:moveTo>
                <a:lnTo>
                  <a:pt x="1856645" y="0"/>
                </a:lnTo>
                <a:lnTo>
                  <a:pt x="1856645" y="1236989"/>
                </a:lnTo>
                <a:lnTo>
                  <a:pt x="0" y="1236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3563600" y="1072441"/>
            <a:ext cx="3489971" cy="57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dirty="0">
                <a:solidFill>
                  <a:srgbClr val="101010"/>
                </a:solidFill>
                <a:latin typeface="Montserrat Classic Bold"/>
              </a:rPr>
              <a:t>Next Steps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934318" y="9201150"/>
            <a:ext cx="36308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>
                <a:solidFill>
                  <a:srgbClr val="9E0059"/>
                </a:solidFill>
                <a:latin typeface="Montserrat Classic"/>
              </a:rPr>
              <a:t>7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4333326" y="1826947"/>
            <a:ext cx="2758345" cy="245871"/>
            <a:chOff x="0" y="0"/>
            <a:chExt cx="3677793" cy="327828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3677793" cy="163914"/>
              <a:chOff x="0" y="0"/>
              <a:chExt cx="726478" cy="3237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726478" cy="32378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32378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32378"/>
                    </a:lnTo>
                    <a:lnTo>
                      <a:pt x="0" y="32378"/>
                    </a:lnTo>
                    <a:close/>
                  </a:path>
                </a:pathLst>
              </a:custGeom>
              <a:solidFill>
                <a:srgbClr val="29BF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163914"/>
              <a:ext cx="3677793" cy="163914"/>
              <a:chOff x="0" y="0"/>
              <a:chExt cx="726478" cy="3237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726478" cy="32378"/>
              </a:xfrm>
              <a:custGeom>
                <a:avLst/>
                <a:gdLst/>
                <a:ahLst/>
                <a:cxnLst/>
                <a:rect l="l" t="t" r="r" b="b"/>
                <a:pathLst>
                  <a:path w="726478" h="32378">
                    <a:moveTo>
                      <a:pt x="0" y="0"/>
                    </a:moveTo>
                    <a:lnTo>
                      <a:pt x="726478" y="0"/>
                    </a:lnTo>
                    <a:lnTo>
                      <a:pt x="726478" y="32378"/>
                    </a:lnTo>
                    <a:lnTo>
                      <a:pt x="0" y="32378"/>
                    </a:lnTo>
                    <a:close/>
                  </a:path>
                </a:pathLst>
              </a:custGeom>
              <a:solidFill>
                <a:srgbClr val="1D9EB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34" name="TextBox 9">
            <a:extLst>
              <a:ext uri="{FF2B5EF4-FFF2-40B4-BE49-F238E27FC236}">
                <a16:creationId xmlns:a16="http://schemas.microsoft.com/office/drawing/2014/main" id="{FDF94340-E812-7F76-E31F-284081EE0826}"/>
              </a:ext>
            </a:extLst>
          </p:cNvPr>
          <p:cNvSpPr txBox="1"/>
          <p:nvPr/>
        </p:nvSpPr>
        <p:spPr>
          <a:xfrm>
            <a:off x="1219200" y="3220260"/>
            <a:ext cx="16558354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Continue to develop the 2026 Regional Growth Forecast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Finalize the Vision and Policy Goals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Update MTP/SCS performance measures 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 Classic" panose="020B0604020202020204" charset="0"/>
              </a:rPr>
              <a:t>Continue to implement the 2050 MTP/SCS work plan components, including updating the project list, revenue forecasts, and scenario development</a:t>
            </a:r>
          </a:p>
          <a:p>
            <a:pPr marL="571500" indent="-571500">
              <a:lnSpc>
                <a:spcPts val="3947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29BF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B560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01048" y="4463827"/>
            <a:ext cx="10845173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390099"/>
                </a:solidFill>
                <a:latin typeface="Montserrat Ultra-Bold"/>
              </a:rPr>
              <a:t>Input/Questions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259300" y="9201150"/>
            <a:ext cx="387117" cy="44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dirty="0">
                <a:solidFill>
                  <a:srgbClr val="9E0059"/>
                </a:solidFill>
                <a:latin typeface="Montserrat Classic"/>
              </a:rPr>
              <a:t>8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609421" y="186099"/>
            <a:ext cx="2522363" cy="1680524"/>
          </a:xfrm>
          <a:custGeom>
            <a:avLst/>
            <a:gdLst/>
            <a:ahLst/>
            <a:cxnLst/>
            <a:rect l="l" t="t" r="r" b="b"/>
            <a:pathLst>
              <a:path w="2522363" h="1680524">
                <a:moveTo>
                  <a:pt x="0" y="0"/>
                </a:moveTo>
                <a:lnTo>
                  <a:pt x="2522363" y="0"/>
                </a:lnTo>
                <a:lnTo>
                  <a:pt x="2522363" y="1680524"/>
                </a:lnTo>
                <a:lnTo>
                  <a:pt x="0" y="1680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240790" y="5143500"/>
            <a:ext cx="212090" cy="5143500"/>
            <a:chOff x="0" y="0"/>
            <a:chExt cx="55859" cy="13546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1D9EB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9A18C41AAC3418EBFC4D13CA3E59E" ma:contentTypeVersion="18" ma:contentTypeDescription="Create a new document." ma:contentTypeScope="" ma:versionID="0a1dcaea621e8347db2a2554a99cf2f3">
  <xsd:schema xmlns:xsd="http://www.w3.org/2001/XMLSchema" xmlns:xs="http://www.w3.org/2001/XMLSchema" xmlns:p="http://schemas.microsoft.com/office/2006/metadata/properties" xmlns:ns2="dc22578f-816f-46db-a965-a1ef8daeb1c2" xmlns:ns3="faf2dff7-1506-4aa5-8991-bbb7af5dd8fc" targetNamespace="http://schemas.microsoft.com/office/2006/metadata/properties" ma:root="true" ma:fieldsID="b85a23c7cc14fef393a7738ef4eaeecd" ns2:_="" ns3:_="">
    <xsd:import namespace="dc22578f-816f-46db-a965-a1ef8daeb1c2"/>
    <xsd:import namespace="faf2dff7-1506-4aa5-8991-bbb7af5dd8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2578f-816f-46db-a965-a1ef8daeb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2b3e53e-12d5-4e58-a8f6-425b524cd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2dff7-1506-4aa5-8991-bbb7af5dd8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cb4c813-3d77-496f-a794-c7be73d0bcde}" ma:internalName="TaxCatchAll" ma:showField="CatchAllData" ma:web="faf2dff7-1506-4aa5-8991-bbb7af5dd8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BD32E-2816-4FD5-B4BA-928AD0F2644A}"/>
</file>

<file path=customXml/itemProps2.xml><?xml version="1.0" encoding="utf-8"?>
<ds:datastoreItem xmlns:ds="http://schemas.openxmlformats.org/officeDocument/2006/customXml" ds:itemID="{5EFE4AD7-D724-43AA-B132-E74A7B85C10F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354</Words>
  <Application>Microsoft Office PowerPoint</Application>
  <PresentationFormat>Custom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Montserrat Classic</vt:lpstr>
      <vt:lpstr>Calibri</vt:lpstr>
      <vt:lpstr>Montserrat Classic Bold</vt:lpstr>
      <vt:lpstr>Montserrat Ultra-Bold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2050 MTP/SCS PowerPoint</dc:title>
  <dc:creator>Heather Adamson</dc:creator>
  <cp:lastModifiedBy>Heather Adamson</cp:lastModifiedBy>
  <cp:revision>12</cp:revision>
  <cp:lastPrinted>2023-09-21T03:51:22Z</cp:lastPrinted>
  <dcterms:created xsi:type="dcterms:W3CDTF">2006-08-16T00:00:00Z</dcterms:created>
  <dcterms:modified xsi:type="dcterms:W3CDTF">2023-09-26T17:20:15Z</dcterms:modified>
  <dc:identifier>DAFuLuIY8Gc</dc:identifier>
</cp:coreProperties>
</file>