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7"/>
  </p:notesMasterIdLst>
  <p:sldIdLst>
    <p:sldId id="256" r:id="rId5"/>
    <p:sldId id="318" r:id="rId6"/>
    <p:sldId id="323" r:id="rId7"/>
    <p:sldId id="324" r:id="rId8"/>
    <p:sldId id="325" r:id="rId9"/>
    <p:sldId id="326" r:id="rId10"/>
    <p:sldId id="320" r:id="rId11"/>
    <p:sldId id="327" r:id="rId12"/>
    <p:sldId id="329" r:id="rId13"/>
    <p:sldId id="330" r:id="rId14"/>
    <p:sldId id="331" r:id="rId15"/>
    <p:sldId id="319"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E1905F-08BB-45FF-89A6-4EFC65A6D3DB}">
          <p14:sldIdLst>
            <p14:sldId id="256"/>
            <p14:sldId id="318"/>
            <p14:sldId id="323"/>
            <p14:sldId id="324"/>
            <p14:sldId id="325"/>
            <p14:sldId id="326"/>
            <p14:sldId id="320"/>
            <p14:sldId id="327"/>
            <p14:sldId id="329"/>
            <p14:sldId id="330"/>
            <p14:sldId id="331"/>
            <p14:sldId id="319"/>
          </p14:sldIdLst>
        </p14:section>
        <p14:section name="Untitled Section" id="{1827C842-CC14-46BE-9A9E-4D9E277A88CA}">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EA8B00"/>
    <a:srgbClr val="FF9997"/>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3E169C-4E10-94B7-266F-8F82FD868F8C}" v="5" dt="2023-02-21T16:54:14.771"/>
    <p1510:client id="{D9D35C82-0961-48B1-876E-55826869E169}" v="4" dt="2023-02-21T16:32:48.7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Watson" userId="f0213abc-73ee-4887-a4bc-e3465570f0a6" providerId="ADAL" clId="{B2CDA253-979B-4733-B045-E65EEC3E4737}"/>
    <pc:docChg chg="modSld">
      <pc:chgData name="Christina Watson" userId="f0213abc-73ee-4887-a4bc-e3465570f0a6" providerId="ADAL" clId="{B2CDA253-979B-4733-B045-E65EEC3E4737}" dt="2023-02-21T19:49:59.786" v="15" actId="20577"/>
      <pc:docMkLst>
        <pc:docMk/>
      </pc:docMkLst>
      <pc:sldChg chg="modSp mod">
        <pc:chgData name="Christina Watson" userId="f0213abc-73ee-4887-a4bc-e3465570f0a6" providerId="ADAL" clId="{B2CDA253-979B-4733-B045-E65EEC3E4737}" dt="2023-02-21T19:49:49.997" v="13" actId="20577"/>
        <pc:sldMkLst>
          <pc:docMk/>
          <pc:sldMk cId="908206903" sldId="256"/>
        </pc:sldMkLst>
        <pc:spChg chg="mod">
          <ac:chgData name="Christina Watson" userId="f0213abc-73ee-4887-a4bc-e3465570f0a6" providerId="ADAL" clId="{B2CDA253-979B-4733-B045-E65EEC3E4737}" dt="2023-02-21T19:49:49.997" v="13" actId="20577"/>
          <ac:spMkLst>
            <pc:docMk/>
            <pc:sldMk cId="908206903" sldId="256"/>
            <ac:spMk id="2" creationId="{00000000-0000-0000-0000-000000000000}"/>
          </ac:spMkLst>
        </pc:spChg>
      </pc:sldChg>
      <pc:sldChg chg="modSp mod">
        <pc:chgData name="Christina Watson" userId="f0213abc-73ee-4887-a4bc-e3465570f0a6" providerId="ADAL" clId="{B2CDA253-979B-4733-B045-E65EEC3E4737}" dt="2023-02-21T19:49:59.786" v="15" actId="20577"/>
        <pc:sldMkLst>
          <pc:docMk/>
          <pc:sldMk cId="2312724449" sldId="318"/>
        </pc:sldMkLst>
        <pc:spChg chg="mod">
          <ac:chgData name="Christina Watson" userId="f0213abc-73ee-4887-a4bc-e3465570f0a6" providerId="ADAL" clId="{B2CDA253-979B-4733-B045-E65EEC3E4737}" dt="2023-02-21T19:49:59.786" v="15" actId="20577"/>
          <ac:spMkLst>
            <pc:docMk/>
            <pc:sldMk cId="2312724449" sldId="318"/>
            <ac:spMk id="2" creationId="{E441352C-2B42-41EA-A99F-BC0FA1735B92}"/>
          </ac:spMkLst>
        </pc:spChg>
      </pc:sldChg>
    </pc:docChg>
  </pc:docChgLst>
  <pc:docChgLst>
    <pc:chgData name="Guest User" userId="S::urn:spo:anon#1c76d29f2fbb63fa8a0fdb896cd9ac4006187687e3cdf8145d4ba22deb659d7b::" providerId="AD" clId="Web-{063E169C-4E10-94B7-266F-8F82FD868F8C}"/>
    <pc:docChg chg="modSld">
      <pc:chgData name="Guest User" userId="S::urn:spo:anon#1c76d29f2fbb63fa8a0fdb896cd9ac4006187687e3cdf8145d4ba22deb659d7b::" providerId="AD" clId="Web-{063E169C-4E10-94B7-266F-8F82FD868F8C}" dt="2023-02-21T16:54:14.459" v="1" actId="20577"/>
      <pc:docMkLst>
        <pc:docMk/>
      </pc:docMkLst>
      <pc:sldChg chg="modSp">
        <pc:chgData name="Guest User" userId="S::urn:spo:anon#1c76d29f2fbb63fa8a0fdb896cd9ac4006187687e3cdf8145d4ba22deb659d7b::" providerId="AD" clId="Web-{063E169C-4E10-94B7-266F-8F82FD868F8C}" dt="2023-02-21T16:54:14.459" v="1" actId="20577"/>
        <pc:sldMkLst>
          <pc:docMk/>
          <pc:sldMk cId="1033497294" sldId="327"/>
        </pc:sldMkLst>
        <pc:spChg chg="mod">
          <ac:chgData name="Guest User" userId="S::urn:spo:anon#1c76d29f2fbb63fa8a0fdb896cd9ac4006187687e3cdf8145d4ba22deb659d7b::" providerId="AD" clId="Web-{063E169C-4E10-94B7-266F-8F82FD868F8C}" dt="2023-02-21T16:54:14.459" v="1" actId="20577"/>
          <ac:spMkLst>
            <pc:docMk/>
            <pc:sldMk cId="1033497294" sldId="327"/>
            <ac:spMk id="6" creationId="{2FB4A56E-8D8C-2AB8-8CE1-B12822B0D0C2}"/>
          </ac:spMkLst>
        </pc:spChg>
      </pc:sldChg>
    </pc:docChg>
  </pc:docChgLst>
  <pc:docChgLst>
    <pc:chgData name="Doug Bilse" userId="e055984b-6d72-46df-9acb-71fe7136bc11" providerId="ADAL" clId="{D9D35C82-0961-48B1-876E-55826869E169}"/>
    <pc:docChg chg="custSel modSld">
      <pc:chgData name="Doug Bilse" userId="e055984b-6d72-46df-9acb-71fe7136bc11" providerId="ADAL" clId="{D9D35C82-0961-48B1-876E-55826869E169}" dt="2023-02-21T16:32:48.756" v="15" actId="166"/>
      <pc:docMkLst>
        <pc:docMk/>
      </pc:docMkLst>
      <pc:sldChg chg="modSp mod">
        <pc:chgData name="Doug Bilse" userId="e055984b-6d72-46df-9acb-71fe7136bc11" providerId="ADAL" clId="{D9D35C82-0961-48B1-876E-55826869E169}" dt="2023-02-21T16:32:17.648" v="11" actId="313"/>
        <pc:sldMkLst>
          <pc:docMk/>
          <pc:sldMk cId="908206903" sldId="256"/>
        </pc:sldMkLst>
        <pc:spChg chg="mod">
          <ac:chgData name="Doug Bilse" userId="e055984b-6d72-46df-9acb-71fe7136bc11" providerId="ADAL" clId="{D9D35C82-0961-48B1-876E-55826869E169}" dt="2023-02-21T16:32:17.648" v="11" actId="313"/>
          <ac:spMkLst>
            <pc:docMk/>
            <pc:sldMk cId="908206903" sldId="256"/>
            <ac:spMk id="3" creationId="{00000000-0000-0000-0000-000000000000}"/>
          </ac:spMkLst>
        </pc:spChg>
      </pc:sldChg>
      <pc:sldChg chg="modSp">
        <pc:chgData name="Doug Bilse" userId="e055984b-6d72-46df-9acb-71fe7136bc11" providerId="ADAL" clId="{D9D35C82-0961-48B1-876E-55826869E169}" dt="2023-02-21T16:32:48.756" v="15" actId="166"/>
        <pc:sldMkLst>
          <pc:docMk/>
          <pc:sldMk cId="2312724449" sldId="318"/>
        </pc:sldMkLst>
        <pc:picChg chg="mod">
          <ac:chgData name="Doug Bilse" userId="e055984b-6d72-46df-9acb-71fe7136bc11" providerId="ADAL" clId="{D9D35C82-0961-48B1-876E-55826869E169}" dt="2023-02-21T16:32:46.166" v="14" actId="1076"/>
          <ac:picMkLst>
            <pc:docMk/>
            <pc:sldMk cId="2312724449" sldId="318"/>
            <ac:picMk id="1028" creationId="{DAB2BBCD-3BE1-C1CF-8A81-C6F8F35DDC65}"/>
          </ac:picMkLst>
        </pc:picChg>
        <pc:picChg chg="mod">
          <ac:chgData name="Doug Bilse" userId="e055984b-6d72-46df-9acb-71fe7136bc11" providerId="ADAL" clId="{D9D35C82-0961-48B1-876E-55826869E169}" dt="2023-02-21T16:32:48.756" v="15" actId="166"/>
          <ac:picMkLst>
            <pc:docMk/>
            <pc:sldMk cId="2312724449" sldId="318"/>
            <ac:picMk id="1036" creationId="{5D20943E-ED30-E15D-FF35-3BDF5C2E064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8E8B4B2-267C-7044-97B6-5545C11F24A6}" type="datetimeFigureOut">
              <a:rPr lang="en-US" smtClean="0"/>
              <a:t>2/22/2023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03BA74B-4B7E-AB48-9698-4337C391BCFA}" type="slidenum">
              <a:rPr lang="en-US" smtClean="0"/>
              <a:t>‹#›</a:t>
            </a:fld>
            <a:endParaRPr lang="en-US"/>
          </a:p>
        </p:txBody>
      </p:sp>
    </p:spTree>
    <p:extLst>
      <p:ext uri="{BB962C8B-B14F-4D97-AF65-F5344CB8AC3E}">
        <p14:creationId xmlns:p14="http://schemas.microsoft.com/office/powerpoint/2010/main" val="987898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3BA74B-4B7E-AB48-9698-4337C391BCFA}" type="slidenum">
              <a:rPr lang="en-US" smtClean="0"/>
              <a:t>1</a:t>
            </a:fld>
            <a:endParaRPr lang="en-US"/>
          </a:p>
        </p:txBody>
      </p:sp>
    </p:spTree>
    <p:extLst>
      <p:ext uri="{BB962C8B-B14F-4D97-AF65-F5344CB8AC3E}">
        <p14:creationId xmlns:p14="http://schemas.microsoft.com/office/powerpoint/2010/main" val="225127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Arial" panose="020B0604020202020204" pitchFamily="34" charset="0"/>
              </a:rPr>
              <a:t>Municipalities </a:t>
            </a:r>
            <a:r>
              <a:rPr lang="en-US" sz="1200" b="0" i="0">
                <a:solidFill>
                  <a:srgbClr val="000000"/>
                </a:solidFill>
                <a:effectLst/>
                <a:latin typeface="Arial" panose="020B0604020202020204" pitchFamily="34" charset="0"/>
              </a:rPr>
              <a:t>can still offer voluntary licensing programs</a:t>
            </a:r>
          </a:p>
          <a:p>
            <a:endParaRPr lang="en-US"/>
          </a:p>
        </p:txBody>
      </p:sp>
      <p:sp>
        <p:nvSpPr>
          <p:cNvPr id="4" name="Slide Number Placeholder 3"/>
          <p:cNvSpPr>
            <a:spLocks noGrp="1"/>
          </p:cNvSpPr>
          <p:nvPr>
            <p:ph type="sldNum" sz="quarter" idx="5"/>
          </p:nvPr>
        </p:nvSpPr>
        <p:spPr/>
        <p:txBody>
          <a:bodyPr/>
          <a:lstStyle/>
          <a:p>
            <a:fld id="{803BA74B-4B7E-AB48-9698-4337C391BCFA}" type="slidenum">
              <a:rPr lang="en-US" smtClean="0"/>
              <a:t>10</a:t>
            </a:fld>
            <a:endParaRPr lang="en-US"/>
          </a:p>
        </p:txBody>
      </p:sp>
    </p:spTree>
    <p:extLst>
      <p:ext uri="{BB962C8B-B14F-4D97-AF65-F5344CB8AC3E}">
        <p14:creationId xmlns:p14="http://schemas.microsoft.com/office/powerpoint/2010/main" val="3789650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3BA74B-4B7E-AB48-9698-4337C391BCFA}" type="slidenum">
              <a:rPr lang="en-US" smtClean="0"/>
              <a:t>11</a:t>
            </a:fld>
            <a:endParaRPr lang="en-US"/>
          </a:p>
        </p:txBody>
      </p:sp>
    </p:spTree>
    <p:extLst>
      <p:ext uri="{BB962C8B-B14F-4D97-AF65-F5344CB8AC3E}">
        <p14:creationId xmlns:p14="http://schemas.microsoft.com/office/powerpoint/2010/main" val="3511016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3BA74B-4B7E-AB48-9698-4337C391BCFA}" type="slidenum">
              <a:rPr lang="en-US" smtClean="0"/>
              <a:t>12</a:t>
            </a:fld>
            <a:endParaRPr lang="en-US"/>
          </a:p>
        </p:txBody>
      </p:sp>
    </p:spTree>
    <p:extLst>
      <p:ext uri="{BB962C8B-B14F-4D97-AF65-F5344CB8AC3E}">
        <p14:creationId xmlns:p14="http://schemas.microsoft.com/office/powerpoint/2010/main" val="2780200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989013"/>
            <a:ext cx="5575300" cy="3136900"/>
          </a:xfrm>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b="0" i="0">
                <a:solidFill>
                  <a:srgbClr val="FF0000"/>
                </a:solidFill>
                <a:effectLst/>
              </a:rPr>
              <a:t>Assembly Bill 1909 (</a:t>
            </a:r>
            <a:r>
              <a:rPr lang="en-US" sz="1200" b="0" i="0" err="1">
                <a:solidFill>
                  <a:srgbClr val="FF0000"/>
                </a:solidFill>
                <a:effectLst/>
              </a:rPr>
              <a:t>OmniBike</a:t>
            </a:r>
            <a:r>
              <a:rPr lang="en-US" sz="1200" b="0" i="0">
                <a:solidFill>
                  <a:srgbClr val="FF0000"/>
                </a:solidFill>
                <a:effectLst/>
              </a:rPr>
              <a:t> Bill)</a:t>
            </a:r>
          </a:p>
          <a:p>
            <a:pPr marL="457200" indent="-457200">
              <a:buFont typeface="Arial" panose="020B0604020202020204" pitchFamily="34" charset="0"/>
              <a:buChar char="•"/>
            </a:pPr>
            <a:r>
              <a:rPr lang="en-US" sz="1200" b="0" i="0">
                <a:solidFill>
                  <a:srgbClr val="000000"/>
                </a:solidFill>
                <a:effectLst/>
              </a:rPr>
              <a:t>Assembly Bill 1946</a:t>
            </a:r>
          </a:p>
          <a:p>
            <a:pPr marL="457200" indent="-457200">
              <a:buFont typeface="Arial" panose="020B0604020202020204" pitchFamily="34" charset="0"/>
              <a:buChar char="•"/>
            </a:pPr>
            <a:r>
              <a:rPr lang="en-US" sz="1200" b="0" i="0">
                <a:solidFill>
                  <a:srgbClr val="000000"/>
                </a:solidFill>
                <a:effectLst/>
              </a:rPr>
              <a:t>Assembly Bill 2000</a:t>
            </a:r>
          </a:p>
          <a:p>
            <a:pPr marL="457200" indent="-457200">
              <a:buFont typeface="Arial" panose="020B0604020202020204" pitchFamily="34" charset="0"/>
              <a:buChar char="•"/>
            </a:pPr>
            <a:r>
              <a:rPr lang="en-US" sz="1200" b="0" i="0">
                <a:solidFill>
                  <a:srgbClr val="000000"/>
                </a:solidFill>
                <a:effectLst/>
              </a:rPr>
              <a:t>Assembly Bill 1732</a:t>
            </a:r>
          </a:p>
          <a:p>
            <a:pPr marL="457200" indent="-457200">
              <a:buFont typeface="Arial" panose="020B0604020202020204" pitchFamily="34" charset="0"/>
              <a:buChar char="•"/>
            </a:pPr>
            <a:r>
              <a:rPr lang="en-US" sz="1200" b="0" i="0">
                <a:solidFill>
                  <a:srgbClr val="000000"/>
                </a:solidFill>
                <a:effectLst/>
              </a:rPr>
              <a:t>Senate Bill 1472</a:t>
            </a:r>
          </a:p>
          <a:p>
            <a:endParaRPr lang="en-US"/>
          </a:p>
        </p:txBody>
      </p:sp>
      <p:sp>
        <p:nvSpPr>
          <p:cNvPr id="4" name="Slide Number Placeholder 3"/>
          <p:cNvSpPr>
            <a:spLocks noGrp="1"/>
          </p:cNvSpPr>
          <p:nvPr>
            <p:ph type="sldNum" sz="quarter" idx="5"/>
          </p:nvPr>
        </p:nvSpPr>
        <p:spPr/>
        <p:txBody>
          <a:bodyPr/>
          <a:lstStyle/>
          <a:p>
            <a:fld id="{803BA74B-4B7E-AB48-9698-4337C391BCFA}" type="slidenum">
              <a:rPr lang="en-US" smtClean="0"/>
              <a:t>2</a:t>
            </a:fld>
            <a:endParaRPr lang="en-US"/>
          </a:p>
        </p:txBody>
      </p:sp>
    </p:spTree>
    <p:extLst>
      <p:ext uri="{BB962C8B-B14F-4D97-AF65-F5344CB8AC3E}">
        <p14:creationId xmlns:p14="http://schemas.microsoft.com/office/powerpoint/2010/main" val="3839040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3BA74B-4B7E-AB48-9698-4337C391BCFA}" type="slidenum">
              <a:rPr lang="en-US" smtClean="0"/>
              <a:t>3</a:t>
            </a:fld>
            <a:endParaRPr lang="en-US"/>
          </a:p>
        </p:txBody>
      </p:sp>
    </p:spTree>
    <p:extLst>
      <p:ext uri="{BB962C8B-B14F-4D97-AF65-F5344CB8AC3E}">
        <p14:creationId xmlns:p14="http://schemas.microsoft.com/office/powerpoint/2010/main" val="999042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An e-bike is not a motor vehicle </a:t>
            </a:r>
          </a:p>
          <a:p>
            <a:endParaRPr lang="en-US"/>
          </a:p>
        </p:txBody>
      </p:sp>
      <p:sp>
        <p:nvSpPr>
          <p:cNvPr id="4" name="Slide Number Placeholder 3"/>
          <p:cNvSpPr>
            <a:spLocks noGrp="1"/>
          </p:cNvSpPr>
          <p:nvPr>
            <p:ph type="sldNum" sz="quarter" idx="5"/>
          </p:nvPr>
        </p:nvSpPr>
        <p:spPr/>
        <p:txBody>
          <a:bodyPr/>
          <a:lstStyle/>
          <a:p>
            <a:fld id="{803BA74B-4B7E-AB48-9698-4337C391BCFA}" type="slidenum">
              <a:rPr lang="en-US" smtClean="0"/>
              <a:t>4</a:t>
            </a:fld>
            <a:endParaRPr lang="en-US"/>
          </a:p>
        </p:txBody>
      </p:sp>
    </p:spTree>
    <p:extLst>
      <p:ext uri="{BB962C8B-B14F-4D97-AF65-F5344CB8AC3E}">
        <p14:creationId xmlns:p14="http://schemas.microsoft.com/office/powerpoint/2010/main" val="2703759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Class 1: bicycle equipped with a motor that provides assistance only when the rider is pedaling, and stops assistance when the bicycle reaches 20 mph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Class 2: bicycle equipped with a motor that may be used exclusively to propel the bicycle, and stops providing assistance at 20 mph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Class 3: bicycle with motor that assists only when the rider is pedaling, that stops assisting at 28 miles per hour, and is equipped with a speedometer.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
        <p:nvSpPr>
          <p:cNvPr id="4" name="Slide Number Placeholder 3"/>
          <p:cNvSpPr>
            <a:spLocks noGrp="1"/>
          </p:cNvSpPr>
          <p:nvPr>
            <p:ph type="sldNum" sz="quarter" idx="5"/>
          </p:nvPr>
        </p:nvSpPr>
        <p:spPr/>
        <p:txBody>
          <a:bodyPr/>
          <a:lstStyle/>
          <a:p>
            <a:fld id="{803BA74B-4B7E-AB48-9698-4337C391BCFA}" type="slidenum">
              <a:rPr lang="en-US" smtClean="0"/>
              <a:t>5</a:t>
            </a:fld>
            <a:endParaRPr lang="en-US"/>
          </a:p>
        </p:txBody>
      </p:sp>
    </p:spTree>
    <p:extLst>
      <p:ext uri="{BB962C8B-B14F-4D97-AF65-F5344CB8AC3E}">
        <p14:creationId xmlns:p14="http://schemas.microsoft.com/office/powerpoint/2010/main" val="279824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This includes insurance and registration</a:t>
            </a:r>
          </a:p>
          <a:p>
            <a:endParaRPr lang="en-US"/>
          </a:p>
        </p:txBody>
      </p:sp>
      <p:sp>
        <p:nvSpPr>
          <p:cNvPr id="4" name="Slide Number Placeholder 3"/>
          <p:cNvSpPr>
            <a:spLocks noGrp="1"/>
          </p:cNvSpPr>
          <p:nvPr>
            <p:ph type="sldNum" sz="quarter" idx="5"/>
          </p:nvPr>
        </p:nvSpPr>
        <p:spPr/>
        <p:txBody>
          <a:bodyPr/>
          <a:lstStyle/>
          <a:p>
            <a:fld id="{803BA74B-4B7E-AB48-9698-4337C391BCFA}" type="slidenum">
              <a:rPr lang="en-US" smtClean="0"/>
              <a:t>6</a:t>
            </a:fld>
            <a:endParaRPr lang="en-US"/>
          </a:p>
        </p:txBody>
      </p:sp>
    </p:spTree>
    <p:extLst>
      <p:ext uri="{BB962C8B-B14F-4D97-AF65-F5344CB8AC3E}">
        <p14:creationId xmlns:p14="http://schemas.microsoft.com/office/powerpoint/2010/main" val="58245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a:solidFill>
                  <a:srgbClr val="000000"/>
                </a:solidFill>
                <a:effectLst/>
                <a:latin typeface="Arial" panose="020B0604020202020204" pitchFamily="34" charset="0"/>
              </a:rPr>
              <a:t>Someone on the driver’s side of a car may have difficulty estimating a 3-foot distance on the opposite side of their vehicle</a:t>
            </a:r>
            <a:endParaRPr lang="en-US"/>
          </a:p>
        </p:txBody>
      </p:sp>
      <p:sp>
        <p:nvSpPr>
          <p:cNvPr id="4" name="Slide Number Placeholder 3"/>
          <p:cNvSpPr>
            <a:spLocks noGrp="1"/>
          </p:cNvSpPr>
          <p:nvPr>
            <p:ph type="sldNum" sz="quarter" idx="5"/>
          </p:nvPr>
        </p:nvSpPr>
        <p:spPr/>
        <p:txBody>
          <a:bodyPr/>
          <a:lstStyle/>
          <a:p>
            <a:fld id="{803BA74B-4B7E-AB48-9698-4337C391BCFA}" type="slidenum">
              <a:rPr lang="en-US" smtClean="0"/>
              <a:t>7</a:t>
            </a:fld>
            <a:endParaRPr lang="en-US"/>
          </a:p>
        </p:txBody>
      </p:sp>
    </p:spTree>
    <p:extLst>
      <p:ext uri="{BB962C8B-B14F-4D97-AF65-F5344CB8AC3E}">
        <p14:creationId xmlns:p14="http://schemas.microsoft.com/office/powerpoint/2010/main" val="4104532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0000"/>
                </a:solidFill>
                <a:effectLst/>
                <a:latin typeface="Arial" panose="020B0604020202020204" pitchFamily="34" charset="0"/>
              </a:rPr>
              <a:t>Local authority must adopt ordinance and post signs before enforcing these prohibitions</a:t>
            </a:r>
          </a:p>
        </p:txBody>
      </p:sp>
      <p:sp>
        <p:nvSpPr>
          <p:cNvPr id="4" name="Slide Number Placeholder 3"/>
          <p:cNvSpPr>
            <a:spLocks noGrp="1"/>
          </p:cNvSpPr>
          <p:nvPr>
            <p:ph type="sldNum" sz="quarter" idx="5"/>
          </p:nvPr>
        </p:nvSpPr>
        <p:spPr/>
        <p:txBody>
          <a:bodyPr/>
          <a:lstStyle/>
          <a:p>
            <a:fld id="{803BA74B-4B7E-AB48-9698-4337C391BCFA}" type="slidenum">
              <a:rPr lang="en-US" smtClean="0"/>
              <a:t>8</a:t>
            </a:fld>
            <a:endParaRPr lang="en-US"/>
          </a:p>
        </p:txBody>
      </p:sp>
    </p:spTree>
    <p:extLst>
      <p:ext uri="{BB962C8B-B14F-4D97-AF65-F5344CB8AC3E}">
        <p14:creationId xmlns:p14="http://schemas.microsoft.com/office/powerpoint/2010/main" val="3530777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0000"/>
                </a:solidFill>
                <a:effectLst/>
                <a:latin typeface="Arial" panose="020B0604020202020204" pitchFamily="34" charset="0"/>
              </a:rPr>
              <a:t>also referred as a (</a:t>
            </a:r>
            <a:r>
              <a:rPr lang="en-US" sz="1200">
                <a:solidFill>
                  <a:srgbClr val="000000"/>
                </a:solidFill>
                <a:latin typeface="Arial" panose="020B0604020202020204" pitchFamily="34" charset="0"/>
              </a:rPr>
              <a:t>leading pedestrian interval) </a:t>
            </a:r>
            <a:r>
              <a:rPr lang="en-US" sz="1200" b="0" i="0">
                <a:solidFill>
                  <a:srgbClr val="000000"/>
                </a:solidFill>
                <a:effectLst/>
                <a:latin typeface="Arial" panose="020B0604020202020204" pitchFamily="34" charset="0"/>
              </a:rPr>
              <a:t>This allows pedestrians to be more visible to turning vehicles by giving them a head start to claim their space on the street before conflicting vehicles enter the intersection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0000"/>
                </a:solidFill>
                <a:effectLst/>
                <a:latin typeface="Arial" panose="020B0604020202020204" pitchFamily="34" charset="0"/>
              </a:rPr>
              <a:t>LPI will be used by Caltrans except when prohibited by the California Manual on Uniform Traffic Control Devices</a:t>
            </a:r>
          </a:p>
        </p:txBody>
      </p:sp>
      <p:sp>
        <p:nvSpPr>
          <p:cNvPr id="4" name="Slide Number Placeholder 3"/>
          <p:cNvSpPr>
            <a:spLocks noGrp="1"/>
          </p:cNvSpPr>
          <p:nvPr>
            <p:ph type="sldNum" sz="quarter" idx="5"/>
          </p:nvPr>
        </p:nvSpPr>
        <p:spPr/>
        <p:txBody>
          <a:bodyPr/>
          <a:lstStyle/>
          <a:p>
            <a:fld id="{803BA74B-4B7E-AB48-9698-4337C391BCFA}" type="slidenum">
              <a:rPr lang="en-US" smtClean="0"/>
              <a:t>9</a:t>
            </a:fld>
            <a:endParaRPr lang="en-US"/>
          </a:p>
        </p:txBody>
      </p:sp>
    </p:spTree>
    <p:extLst>
      <p:ext uri="{BB962C8B-B14F-4D97-AF65-F5344CB8AC3E}">
        <p14:creationId xmlns:p14="http://schemas.microsoft.com/office/powerpoint/2010/main" val="4284366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5" name="Footer Placeholder 4"/>
          <p:cNvSpPr>
            <a:spLocks noGrp="1"/>
          </p:cNvSpPr>
          <p:nvPr>
            <p:ph type="ftr" sz="quarter" idx="11"/>
          </p:nvPr>
        </p:nvSpPr>
        <p:spPr>
          <a:xfrm>
            <a:off x="1097280" y="6459785"/>
            <a:ext cx="7411709" cy="365125"/>
          </a:xfrm>
        </p:spPr>
        <p:txBody>
          <a:bodyPr/>
          <a:lstStyle/>
          <a:p>
            <a:endParaRPr lang="en-US"/>
          </a:p>
        </p:txBody>
      </p:sp>
      <p:sp>
        <p:nvSpPr>
          <p:cNvPr id="6" name="Slide Number Placeholder 5"/>
          <p:cNvSpPr>
            <a:spLocks noGrp="1"/>
          </p:cNvSpPr>
          <p:nvPr>
            <p:ph type="sldNum" sz="quarter" idx="12"/>
          </p:nvPr>
        </p:nvSpPr>
        <p:spPr/>
        <p:txBody>
          <a:bodyPr/>
          <a:lstStyle/>
          <a:p>
            <a:fld id="{2110D03F-0ADA-4F70-BD1D-4397B2FD43F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774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097280" y="6459785"/>
            <a:ext cx="7411709" cy="365125"/>
          </a:xfrm>
        </p:spPr>
        <p:txBody>
          <a:bodyPr/>
          <a:lstStyle/>
          <a:p>
            <a:endParaRPr lang="en-US"/>
          </a:p>
        </p:txBody>
      </p:sp>
      <p:sp>
        <p:nvSpPr>
          <p:cNvPr id="6" name="Slide Number Placeholder 5"/>
          <p:cNvSpPr>
            <a:spLocks noGrp="1"/>
          </p:cNvSpPr>
          <p:nvPr>
            <p:ph type="sldNum" sz="quarter" idx="12"/>
          </p:nvPr>
        </p:nvSpPr>
        <p:spPr/>
        <p:txBody>
          <a:bodyPr/>
          <a:lstStyle/>
          <a:p>
            <a:fld id="{2110D03F-0ADA-4F70-BD1D-4397B2FD43F0}" type="slidenum">
              <a:rPr lang="en-US" smtClean="0"/>
              <a:t>‹#›</a:t>
            </a:fld>
            <a:endParaRPr lang="en-US"/>
          </a:p>
        </p:txBody>
      </p:sp>
    </p:spTree>
    <p:extLst>
      <p:ext uri="{BB962C8B-B14F-4D97-AF65-F5344CB8AC3E}">
        <p14:creationId xmlns:p14="http://schemas.microsoft.com/office/powerpoint/2010/main" val="498443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838200" y="6459785"/>
            <a:ext cx="7670789" cy="365125"/>
          </a:xfrm>
        </p:spPr>
        <p:txBody>
          <a:bodyPr/>
          <a:lstStyle/>
          <a:p>
            <a:endParaRPr lang="en-US"/>
          </a:p>
        </p:txBody>
      </p:sp>
      <p:sp>
        <p:nvSpPr>
          <p:cNvPr id="6" name="Slide Number Placeholder 5"/>
          <p:cNvSpPr>
            <a:spLocks noGrp="1"/>
          </p:cNvSpPr>
          <p:nvPr>
            <p:ph type="sldNum" sz="quarter" idx="12"/>
          </p:nvPr>
        </p:nvSpPr>
        <p:spPr/>
        <p:txBody>
          <a:bodyPr/>
          <a:lstStyle/>
          <a:p>
            <a:fld id="{2110D03F-0ADA-4F70-BD1D-4397B2FD43F0}" type="slidenum">
              <a:rPr lang="en-US" smtClean="0"/>
              <a:t>‹#›</a:t>
            </a:fld>
            <a:endParaRPr lang="en-US"/>
          </a:p>
        </p:txBody>
      </p:sp>
    </p:spTree>
    <p:extLst>
      <p:ext uri="{BB962C8B-B14F-4D97-AF65-F5344CB8AC3E}">
        <p14:creationId xmlns:p14="http://schemas.microsoft.com/office/powerpoint/2010/main" val="1808858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097280" y="6459785"/>
            <a:ext cx="7411709" cy="365125"/>
          </a:xfrm>
        </p:spPr>
        <p:txBody>
          <a:bodyPr/>
          <a:lstStyle/>
          <a:p>
            <a:endParaRPr lang="en-US"/>
          </a:p>
        </p:txBody>
      </p:sp>
      <p:sp>
        <p:nvSpPr>
          <p:cNvPr id="6" name="Slide Number Placeholder 5"/>
          <p:cNvSpPr>
            <a:spLocks noGrp="1"/>
          </p:cNvSpPr>
          <p:nvPr>
            <p:ph type="sldNum" sz="quarter" idx="12"/>
          </p:nvPr>
        </p:nvSpPr>
        <p:spPr/>
        <p:txBody>
          <a:bodyPr/>
          <a:lstStyle/>
          <a:p>
            <a:fld id="{2110D03F-0ADA-4F70-BD1D-4397B2FD43F0}" type="slidenum">
              <a:rPr lang="en-US" smtClean="0"/>
              <a:t>‹#›</a:t>
            </a:fld>
            <a:endParaRPr lang="en-US"/>
          </a:p>
        </p:txBody>
      </p:sp>
    </p:spTree>
    <p:extLst>
      <p:ext uri="{BB962C8B-B14F-4D97-AF65-F5344CB8AC3E}">
        <p14:creationId xmlns:p14="http://schemas.microsoft.com/office/powerpoint/2010/main" val="4113362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1097280" y="6459785"/>
            <a:ext cx="7411709" cy="365125"/>
          </a:xfrm>
        </p:spPr>
        <p:txBody>
          <a:bodyPr/>
          <a:lstStyle/>
          <a:p>
            <a:endParaRPr lang="en-US"/>
          </a:p>
        </p:txBody>
      </p:sp>
      <p:sp>
        <p:nvSpPr>
          <p:cNvPr id="6" name="Slide Number Placeholder 5"/>
          <p:cNvSpPr>
            <a:spLocks noGrp="1"/>
          </p:cNvSpPr>
          <p:nvPr>
            <p:ph type="sldNum" sz="quarter" idx="12"/>
          </p:nvPr>
        </p:nvSpPr>
        <p:spPr/>
        <p:txBody>
          <a:bodyPr/>
          <a:lstStyle/>
          <a:p>
            <a:fld id="{2110D03F-0ADA-4F70-BD1D-4397B2FD43F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85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1097278" y="6459785"/>
            <a:ext cx="7411711" cy="365125"/>
          </a:xfrm>
        </p:spPr>
        <p:txBody>
          <a:bodyPr/>
          <a:lstStyle/>
          <a:p>
            <a:endParaRPr lang="en-US"/>
          </a:p>
        </p:txBody>
      </p:sp>
      <p:sp>
        <p:nvSpPr>
          <p:cNvPr id="7" name="Slide Number Placeholder 6"/>
          <p:cNvSpPr>
            <a:spLocks noGrp="1"/>
          </p:cNvSpPr>
          <p:nvPr>
            <p:ph type="sldNum" sz="quarter" idx="12"/>
          </p:nvPr>
        </p:nvSpPr>
        <p:spPr/>
        <p:txBody>
          <a:bodyPr/>
          <a:lstStyle/>
          <a:p>
            <a:fld id="{2110D03F-0ADA-4F70-BD1D-4397B2FD43F0}" type="slidenum">
              <a:rPr lang="en-US" smtClean="0"/>
              <a:t>‹#›</a:t>
            </a:fld>
            <a:endParaRPr lang="en-US"/>
          </a:p>
        </p:txBody>
      </p:sp>
    </p:spTree>
    <p:extLst>
      <p:ext uri="{BB962C8B-B14F-4D97-AF65-F5344CB8AC3E}">
        <p14:creationId xmlns:p14="http://schemas.microsoft.com/office/powerpoint/2010/main" val="410785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1097280" y="6459785"/>
            <a:ext cx="7411709" cy="365125"/>
          </a:xfrm>
        </p:spPr>
        <p:txBody>
          <a:bodyPr/>
          <a:lstStyle/>
          <a:p>
            <a:endParaRPr lang="en-US"/>
          </a:p>
        </p:txBody>
      </p:sp>
      <p:sp>
        <p:nvSpPr>
          <p:cNvPr id="9" name="Slide Number Placeholder 8"/>
          <p:cNvSpPr>
            <a:spLocks noGrp="1"/>
          </p:cNvSpPr>
          <p:nvPr>
            <p:ph type="sldNum" sz="quarter" idx="12"/>
          </p:nvPr>
        </p:nvSpPr>
        <p:spPr/>
        <p:txBody>
          <a:bodyPr/>
          <a:lstStyle/>
          <a:p>
            <a:fld id="{2110D03F-0ADA-4F70-BD1D-4397B2FD43F0}" type="slidenum">
              <a:rPr lang="en-US" smtClean="0"/>
              <a:t>‹#›</a:t>
            </a:fld>
            <a:endParaRPr lang="en-US"/>
          </a:p>
        </p:txBody>
      </p:sp>
    </p:spTree>
    <p:extLst>
      <p:ext uri="{BB962C8B-B14F-4D97-AF65-F5344CB8AC3E}">
        <p14:creationId xmlns:p14="http://schemas.microsoft.com/office/powerpoint/2010/main" val="1791629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1097280" y="6459785"/>
            <a:ext cx="7411709" cy="365125"/>
          </a:xfrm>
        </p:spPr>
        <p:txBody>
          <a:bodyPr/>
          <a:lstStyle/>
          <a:p>
            <a:endParaRPr lang="en-US"/>
          </a:p>
        </p:txBody>
      </p:sp>
      <p:sp>
        <p:nvSpPr>
          <p:cNvPr id="5" name="Slide Number Placeholder 4"/>
          <p:cNvSpPr>
            <a:spLocks noGrp="1"/>
          </p:cNvSpPr>
          <p:nvPr>
            <p:ph type="sldNum" sz="quarter" idx="12"/>
          </p:nvPr>
        </p:nvSpPr>
        <p:spPr/>
        <p:txBody>
          <a:bodyPr/>
          <a:lstStyle/>
          <a:p>
            <a:fld id="{2110D03F-0ADA-4F70-BD1D-4397B2FD43F0}" type="slidenum">
              <a:rPr lang="en-US" smtClean="0"/>
              <a:t>‹#›</a:t>
            </a:fld>
            <a:endParaRPr lang="en-US"/>
          </a:p>
        </p:txBody>
      </p:sp>
    </p:spTree>
    <p:extLst>
      <p:ext uri="{BB962C8B-B14F-4D97-AF65-F5344CB8AC3E}">
        <p14:creationId xmlns:p14="http://schemas.microsoft.com/office/powerpoint/2010/main" val="3362398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2110D03F-0ADA-4F70-BD1D-4397B2FD43F0}" type="slidenum">
              <a:rPr lang="en-US" smtClean="0"/>
              <a:t>‹#›</a:t>
            </a:fld>
            <a:endParaRPr lang="en-US"/>
          </a:p>
        </p:txBody>
      </p:sp>
      <p:sp>
        <p:nvSpPr>
          <p:cNvPr id="11" name="Footer Placeholder 3">
            <a:extLst>
              <a:ext uri="{FF2B5EF4-FFF2-40B4-BE49-F238E27FC236}">
                <a16:creationId xmlns:a16="http://schemas.microsoft.com/office/drawing/2014/main" id="{6EA68B50-1FDD-4B99-A341-B1FBE918D6D8}"/>
              </a:ext>
            </a:extLst>
          </p:cNvPr>
          <p:cNvSpPr>
            <a:spLocks noGrp="1"/>
          </p:cNvSpPr>
          <p:nvPr>
            <p:ph type="ftr" sz="quarter" idx="11"/>
          </p:nvPr>
        </p:nvSpPr>
        <p:spPr>
          <a:xfrm>
            <a:off x="1097280" y="6459785"/>
            <a:ext cx="7411709" cy="365125"/>
          </a:xfrm>
        </p:spPr>
        <p:txBody>
          <a:bodyPr/>
          <a:lstStyle/>
          <a:p>
            <a:endParaRPr lang="en-US"/>
          </a:p>
        </p:txBody>
      </p:sp>
    </p:spTree>
    <p:extLst>
      <p:ext uri="{BB962C8B-B14F-4D97-AF65-F5344CB8AC3E}">
        <p14:creationId xmlns:p14="http://schemas.microsoft.com/office/powerpoint/2010/main" val="1582000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a:xfrm>
            <a:off x="457200" y="6459785"/>
            <a:ext cx="32004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110D03F-0ADA-4F70-BD1D-4397B2FD43F0}" type="slidenum">
              <a:rPr lang="en-US" smtClean="0"/>
              <a:t>‹#›</a:t>
            </a:fld>
            <a:endParaRPr lang="en-US"/>
          </a:p>
        </p:txBody>
      </p:sp>
    </p:spTree>
    <p:extLst>
      <p:ext uri="{BB962C8B-B14F-4D97-AF65-F5344CB8AC3E}">
        <p14:creationId xmlns:p14="http://schemas.microsoft.com/office/powerpoint/2010/main" val="406946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a:xfrm>
            <a:off x="1095341" y="6459785"/>
            <a:ext cx="7413648" cy="365125"/>
          </a:xfrm>
        </p:spPr>
        <p:txBody>
          <a:bodyPr/>
          <a:lstStyle/>
          <a:p>
            <a:endParaRPr lang="en-US"/>
          </a:p>
        </p:txBody>
      </p:sp>
      <p:sp>
        <p:nvSpPr>
          <p:cNvPr id="7" name="Slide Number Placeholder 6"/>
          <p:cNvSpPr>
            <a:spLocks noGrp="1"/>
          </p:cNvSpPr>
          <p:nvPr>
            <p:ph type="sldNum" sz="quarter" idx="12"/>
          </p:nvPr>
        </p:nvSpPr>
        <p:spPr/>
        <p:txBody>
          <a:bodyPr/>
          <a:lstStyle/>
          <a:p>
            <a:fld id="{2110D03F-0ADA-4F70-BD1D-4397B2FD43F0}" type="slidenum">
              <a:rPr lang="en-US" smtClean="0"/>
              <a:t>‹#›</a:t>
            </a:fld>
            <a:endParaRPr lang="en-US"/>
          </a:p>
        </p:txBody>
      </p:sp>
    </p:spTree>
    <p:extLst>
      <p:ext uri="{BB962C8B-B14F-4D97-AF65-F5344CB8AC3E}">
        <p14:creationId xmlns:p14="http://schemas.microsoft.com/office/powerpoint/2010/main" val="2451801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60D996F-5D97-4D21-9A60-0EC42FE4EC34}" type="datetimeFigureOut">
              <a:rPr lang="en-US" smtClean="0"/>
              <a:t>2/22/2023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110D03F-0ADA-4F70-BD1D-4397B2FD43F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3795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7.jpeg"/><Relationship Id="rId4" Type="http://schemas.openxmlformats.org/officeDocument/2006/relationships/image" Target="../media/image23.jpeg"/><Relationship Id="rId9"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8A9447-DEFF-40A5-8673-B7A365C3F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261FC21E-0E74-4FC1-A52E-DECDF3E86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99" y="2173866"/>
            <a:ext cx="6275667" cy="2510267"/>
          </a:xfrm>
          <a:prstGeom prst="rect">
            <a:avLst/>
          </a:prstGeom>
        </p:spPr>
      </p:pic>
      <p:sp>
        <p:nvSpPr>
          <p:cNvPr id="12" name="Rectangle 11">
            <a:extLst>
              <a:ext uri="{FF2B5EF4-FFF2-40B4-BE49-F238E27FC236}">
                <a16:creationId xmlns:a16="http://schemas.microsoft.com/office/drawing/2014/main" id="{290C21F9-FD6D-4457-B130-1A531F242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96885" y="640080"/>
            <a:ext cx="3659246" cy="2926080"/>
          </a:xfrm>
        </p:spPr>
        <p:txBody>
          <a:bodyPr>
            <a:normAutofit/>
          </a:bodyPr>
          <a:lstStyle/>
          <a:p>
            <a:r>
              <a:rPr lang="en-US" sz="4000">
                <a:solidFill>
                  <a:srgbClr val="FFFFFF"/>
                </a:solidFill>
              </a:rPr>
              <a:t>New Mobility Laws passed in 2022</a:t>
            </a:r>
          </a:p>
        </p:txBody>
      </p:sp>
      <p:sp>
        <p:nvSpPr>
          <p:cNvPr id="3" name="Subtitle 2"/>
          <p:cNvSpPr>
            <a:spLocks noGrp="1"/>
          </p:cNvSpPr>
          <p:nvPr>
            <p:ph type="subTitle" idx="1"/>
          </p:nvPr>
        </p:nvSpPr>
        <p:spPr>
          <a:xfrm>
            <a:off x="7949402" y="5067671"/>
            <a:ext cx="3659246" cy="1421619"/>
          </a:xfrm>
        </p:spPr>
        <p:txBody>
          <a:bodyPr>
            <a:normAutofit/>
          </a:bodyPr>
          <a:lstStyle/>
          <a:p>
            <a:r>
              <a:rPr lang="en-US" sz="1800">
                <a:solidFill>
                  <a:srgbClr val="FFFFFF"/>
                </a:solidFill>
              </a:rPr>
              <a:t>TAMC Board</a:t>
            </a:r>
          </a:p>
          <a:p>
            <a:r>
              <a:rPr lang="en-US" sz="1800">
                <a:solidFill>
                  <a:srgbClr val="FFFFFF"/>
                </a:solidFill>
              </a:rPr>
              <a:t>February 23, 2023</a:t>
            </a:r>
          </a:p>
        </p:txBody>
      </p:sp>
      <p:sp>
        <p:nvSpPr>
          <p:cNvPr id="14" name="Rectangle 13">
            <a:extLst>
              <a:ext uri="{FF2B5EF4-FFF2-40B4-BE49-F238E27FC236}">
                <a16:creationId xmlns:a16="http://schemas.microsoft.com/office/drawing/2014/main" id="{28F6EF4B-2F40-485B-9F36-084731486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8206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01F3FC2-0CA7-44E2-B365-0C1C192844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AA28FB93-95A7-4FDC-8465-018F5B4D69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EE040581-5351-4206-8622-1AB9B6F1B8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85265A31-16F0-4D1B-8B59-46B4F1DD7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6D50067-72E5-4961-9777-1BD8CE44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41352C-2B42-41EA-A99F-BC0FA1735B92}"/>
              </a:ext>
            </a:extLst>
          </p:cNvPr>
          <p:cNvSpPr>
            <a:spLocks noGrp="1"/>
          </p:cNvSpPr>
          <p:nvPr>
            <p:ph type="title"/>
          </p:nvPr>
        </p:nvSpPr>
        <p:spPr>
          <a:xfrm>
            <a:off x="1065197" y="5408315"/>
            <a:ext cx="10058400" cy="822960"/>
          </a:xfrm>
        </p:spPr>
        <p:txBody>
          <a:bodyPr vert="horz" lIns="91440" tIns="45720" rIns="91440" bIns="45720" rtlCol="0" anchor="b">
            <a:normAutofit/>
          </a:bodyPr>
          <a:lstStyle/>
          <a:p>
            <a:r>
              <a:rPr lang="en-US" sz="4400" b="1" err="1"/>
              <a:t>OmniBike</a:t>
            </a:r>
            <a:r>
              <a:rPr lang="en-US" sz="4400" b="1"/>
              <a:t> Bill Has 5 Components (</a:t>
            </a:r>
            <a:r>
              <a:rPr lang="en-US" sz="4400" b="1" err="1"/>
              <a:t>con’t</a:t>
            </a:r>
            <a:r>
              <a:rPr lang="en-US" sz="4400" b="1"/>
              <a:t>)</a:t>
            </a:r>
            <a:endParaRPr lang="en-US" sz="4400" b="1">
              <a:solidFill>
                <a:srgbClr val="FFFFFF"/>
              </a:solidFill>
            </a:endParaRPr>
          </a:p>
        </p:txBody>
      </p:sp>
      <p:sp>
        <p:nvSpPr>
          <p:cNvPr id="35" name="Rectangle 34">
            <a:extLst>
              <a:ext uri="{FF2B5EF4-FFF2-40B4-BE49-F238E27FC236}">
                <a16:creationId xmlns:a16="http://schemas.microsoft.com/office/drawing/2014/main" id="{7BD3CFE0-CBDC-4721-8819-C75F13CA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close up of a sign&#10;&#10;Description automatically generated">
            <a:extLst>
              <a:ext uri="{FF2B5EF4-FFF2-40B4-BE49-F238E27FC236}">
                <a16:creationId xmlns:a16="http://schemas.microsoft.com/office/drawing/2014/main" id="{A9197359-15E3-424D-9B32-5AC0E084B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723" y="6082561"/>
            <a:ext cx="2053945" cy="822263"/>
          </a:xfrm>
          <a:prstGeom prst="rect">
            <a:avLst/>
          </a:prstGeom>
        </p:spPr>
      </p:pic>
      <p:sp>
        <p:nvSpPr>
          <p:cNvPr id="6" name="TextBox 5">
            <a:extLst>
              <a:ext uri="{FF2B5EF4-FFF2-40B4-BE49-F238E27FC236}">
                <a16:creationId xmlns:a16="http://schemas.microsoft.com/office/drawing/2014/main" id="{2FB4A56E-8D8C-2AB8-8CE1-B12822B0D0C2}"/>
              </a:ext>
            </a:extLst>
          </p:cNvPr>
          <p:cNvSpPr txBox="1"/>
          <p:nvPr/>
        </p:nvSpPr>
        <p:spPr>
          <a:xfrm>
            <a:off x="260757" y="298289"/>
            <a:ext cx="11667280" cy="2000548"/>
          </a:xfrm>
          <a:prstGeom prst="rect">
            <a:avLst/>
          </a:prstGeom>
          <a:noFill/>
        </p:spPr>
        <p:txBody>
          <a:bodyPr wrap="square">
            <a:spAutoFit/>
          </a:bodyPr>
          <a:lstStyle/>
          <a:p>
            <a:pPr algn="just">
              <a:spcBef>
                <a:spcPts val="0"/>
              </a:spcBef>
              <a:spcAft>
                <a:spcPts val="0"/>
              </a:spcAft>
            </a:pPr>
            <a:r>
              <a:rPr lang="en-US" sz="2800" i="0" u="sng">
                <a:solidFill>
                  <a:srgbClr val="000000"/>
                </a:solidFill>
                <a:effectLst/>
                <a:latin typeface="Arial" panose="020B0604020202020204" pitchFamily="34" charset="0"/>
              </a:rPr>
              <a:t>4. No More Bicycle Licensing Ordinances</a:t>
            </a:r>
            <a:r>
              <a:rPr lang="en-US" sz="2800" i="0">
                <a:solidFill>
                  <a:srgbClr val="000000"/>
                </a:solidFill>
                <a:effectLst/>
                <a:latin typeface="Arial" panose="020B0604020202020204" pitchFamily="34" charset="0"/>
              </a:rPr>
              <a:t>: </a:t>
            </a:r>
          </a:p>
          <a:p>
            <a:pPr algn="just">
              <a:spcBef>
                <a:spcPts val="0"/>
              </a:spcBef>
              <a:spcAft>
                <a:spcPts val="0"/>
              </a:spcAft>
            </a:pPr>
            <a:endParaRPr lang="en-US" sz="1200">
              <a:solidFill>
                <a:srgbClr val="000000"/>
              </a:solidFill>
              <a:latin typeface="Arial" panose="020B0604020202020204" pitchFamily="34" charset="0"/>
            </a:endParaRPr>
          </a:p>
          <a:p>
            <a:pPr marL="285750" indent="-285750" algn="just">
              <a:spcBef>
                <a:spcPts val="0"/>
              </a:spcBef>
              <a:spcAft>
                <a:spcPts val="0"/>
              </a:spcAft>
              <a:buFont typeface="Arial" panose="020B0604020202020204" pitchFamily="34" charset="0"/>
              <a:buChar char="•"/>
            </a:pPr>
            <a:r>
              <a:rPr lang="en-US" sz="2800" b="0" i="0">
                <a:solidFill>
                  <a:srgbClr val="000000"/>
                </a:solidFill>
                <a:effectLst/>
                <a:latin typeface="Arial" panose="020B0604020202020204" pitchFamily="34" charset="0"/>
              </a:rPr>
              <a:t>previous ordinances required bike registration (or license)</a:t>
            </a:r>
          </a:p>
          <a:p>
            <a:pPr marL="285750" indent="-285750" algn="just">
              <a:spcBef>
                <a:spcPts val="0"/>
              </a:spcBef>
              <a:spcAft>
                <a:spcPts val="0"/>
              </a:spcAft>
              <a:buFont typeface="Arial" panose="020B0604020202020204" pitchFamily="34" charset="0"/>
              <a:buChar char="•"/>
            </a:pPr>
            <a:r>
              <a:rPr lang="en-US" sz="2800" b="0" i="0">
                <a:solidFill>
                  <a:srgbClr val="000000"/>
                </a:solidFill>
                <a:effectLst/>
                <a:latin typeface="Arial" panose="020B0604020202020204" pitchFamily="34" charset="0"/>
              </a:rPr>
              <a:t>Many bicyclists rode illegally unaware of these laws</a:t>
            </a:r>
          </a:p>
          <a:p>
            <a:pPr marL="285750" indent="-285750" algn="just">
              <a:spcBef>
                <a:spcPts val="0"/>
              </a:spcBef>
              <a:spcAft>
                <a:spcPts val="0"/>
              </a:spcAft>
              <a:buFont typeface="Arial" panose="020B0604020202020204" pitchFamily="34" charset="0"/>
              <a:buChar char="•"/>
            </a:pPr>
            <a:r>
              <a:rPr lang="en-US" sz="2800" b="0" i="0">
                <a:solidFill>
                  <a:srgbClr val="000000"/>
                </a:solidFill>
                <a:effectLst/>
                <a:latin typeface="Arial" panose="020B0604020202020204" pitchFamily="34" charset="0"/>
              </a:rPr>
              <a:t>Can no longer prohibit operation of unlicensed bike</a:t>
            </a:r>
          </a:p>
        </p:txBody>
      </p:sp>
      <p:pic>
        <p:nvPicPr>
          <p:cNvPr id="10242" name="Picture 2" descr="Traffic School for Ticketed Cyclists! Reduce those fines &amp; learn to ride safe with Bike East Bay ...">
            <a:extLst>
              <a:ext uri="{FF2B5EF4-FFF2-40B4-BE49-F238E27FC236}">
                <a16:creationId xmlns:a16="http://schemas.microsoft.com/office/drawing/2014/main" id="{FF96FED9-35CB-F0C1-DB7E-BDFBDF4E2C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4449" y="2580982"/>
            <a:ext cx="3129063" cy="226857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t's an educational program! California to start issuing speeding tickets to bicyclists ...">
            <a:extLst>
              <a:ext uri="{FF2B5EF4-FFF2-40B4-BE49-F238E27FC236}">
                <a16:creationId xmlns:a16="http://schemas.microsoft.com/office/drawing/2014/main" id="{A2B58D0B-0431-5FA7-E640-2A93B6CE82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3277" y="2580982"/>
            <a:ext cx="3025302" cy="226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70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01F3FC2-0CA7-44E2-B365-0C1C192844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AA28FB93-95A7-4FDC-8465-018F5B4D69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EE040581-5351-4206-8622-1AB9B6F1B8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85265A31-16F0-4D1B-8B59-46B4F1DD7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6D50067-72E5-4961-9777-1BD8CE44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41352C-2B42-41EA-A99F-BC0FA1735B92}"/>
              </a:ext>
            </a:extLst>
          </p:cNvPr>
          <p:cNvSpPr>
            <a:spLocks noGrp="1"/>
          </p:cNvSpPr>
          <p:nvPr>
            <p:ph type="title"/>
          </p:nvPr>
        </p:nvSpPr>
        <p:spPr>
          <a:xfrm>
            <a:off x="1065197" y="5408315"/>
            <a:ext cx="10058400" cy="822960"/>
          </a:xfrm>
        </p:spPr>
        <p:txBody>
          <a:bodyPr vert="horz" lIns="91440" tIns="45720" rIns="91440" bIns="45720" rtlCol="0" anchor="b">
            <a:normAutofit/>
          </a:bodyPr>
          <a:lstStyle/>
          <a:p>
            <a:r>
              <a:rPr lang="en-US" sz="4400" b="1" err="1"/>
              <a:t>OmniBike</a:t>
            </a:r>
            <a:r>
              <a:rPr lang="en-US" sz="4400" b="1"/>
              <a:t> Bill Has 5 Components (</a:t>
            </a:r>
            <a:r>
              <a:rPr lang="en-US" sz="4400" b="1" err="1"/>
              <a:t>con’t</a:t>
            </a:r>
            <a:r>
              <a:rPr lang="en-US" sz="4400" b="1"/>
              <a:t>)</a:t>
            </a:r>
            <a:endParaRPr lang="en-US" sz="4400" b="1">
              <a:solidFill>
                <a:srgbClr val="FFFFFF"/>
              </a:solidFill>
            </a:endParaRPr>
          </a:p>
        </p:txBody>
      </p:sp>
      <p:sp>
        <p:nvSpPr>
          <p:cNvPr id="35" name="Rectangle 34">
            <a:extLst>
              <a:ext uri="{FF2B5EF4-FFF2-40B4-BE49-F238E27FC236}">
                <a16:creationId xmlns:a16="http://schemas.microsoft.com/office/drawing/2014/main" id="{7BD3CFE0-CBDC-4721-8819-C75F13CA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close up of a sign&#10;&#10;Description automatically generated">
            <a:extLst>
              <a:ext uri="{FF2B5EF4-FFF2-40B4-BE49-F238E27FC236}">
                <a16:creationId xmlns:a16="http://schemas.microsoft.com/office/drawing/2014/main" id="{A9197359-15E3-424D-9B32-5AC0E084B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723" y="6082561"/>
            <a:ext cx="2053945" cy="822263"/>
          </a:xfrm>
          <a:prstGeom prst="rect">
            <a:avLst/>
          </a:prstGeom>
        </p:spPr>
      </p:pic>
      <p:sp>
        <p:nvSpPr>
          <p:cNvPr id="6" name="TextBox 5">
            <a:extLst>
              <a:ext uri="{FF2B5EF4-FFF2-40B4-BE49-F238E27FC236}">
                <a16:creationId xmlns:a16="http://schemas.microsoft.com/office/drawing/2014/main" id="{2FB4A56E-8D8C-2AB8-8CE1-B12822B0D0C2}"/>
              </a:ext>
            </a:extLst>
          </p:cNvPr>
          <p:cNvSpPr txBox="1"/>
          <p:nvPr/>
        </p:nvSpPr>
        <p:spPr>
          <a:xfrm>
            <a:off x="260757" y="298289"/>
            <a:ext cx="11667280" cy="1754326"/>
          </a:xfrm>
          <a:prstGeom prst="rect">
            <a:avLst/>
          </a:prstGeom>
          <a:noFill/>
        </p:spPr>
        <p:txBody>
          <a:bodyPr wrap="square">
            <a:spAutoFit/>
          </a:bodyPr>
          <a:lstStyle/>
          <a:p>
            <a:pPr algn="just">
              <a:spcBef>
                <a:spcPts val="0"/>
              </a:spcBef>
              <a:spcAft>
                <a:spcPts val="0"/>
              </a:spcAft>
            </a:pPr>
            <a:r>
              <a:rPr lang="en-US" sz="3200" i="0" u="sng">
                <a:solidFill>
                  <a:srgbClr val="000000"/>
                </a:solidFill>
                <a:effectLst/>
                <a:latin typeface="Arial" panose="020B0604020202020204" pitchFamily="34" charset="0"/>
              </a:rPr>
              <a:t>5. Mid-Block Pedestrian Crossing is allowed</a:t>
            </a:r>
            <a:r>
              <a:rPr lang="en-US" sz="3200" i="0">
                <a:solidFill>
                  <a:srgbClr val="000000"/>
                </a:solidFill>
                <a:effectLst/>
                <a:latin typeface="Arial" panose="020B0604020202020204" pitchFamily="34" charset="0"/>
              </a:rPr>
              <a:t> </a:t>
            </a:r>
          </a:p>
          <a:p>
            <a:pPr algn="just">
              <a:spcBef>
                <a:spcPts val="0"/>
              </a:spcBef>
              <a:spcAft>
                <a:spcPts val="0"/>
              </a:spcAft>
            </a:pPr>
            <a:endParaRPr lang="en-US" b="0" i="0">
              <a:solidFill>
                <a:srgbClr val="000000"/>
              </a:solidFill>
              <a:effectLst/>
              <a:latin typeface="Arial" panose="020B0604020202020204" pitchFamily="34" charset="0"/>
            </a:endParaRPr>
          </a:p>
          <a:p>
            <a:pPr marL="285750" indent="-285750" algn="just">
              <a:spcBef>
                <a:spcPts val="0"/>
              </a:spcBef>
              <a:spcAft>
                <a:spcPts val="0"/>
              </a:spcAft>
              <a:buFont typeface="Arial" panose="020B0604020202020204" pitchFamily="34" charset="0"/>
              <a:buChar char="•"/>
            </a:pPr>
            <a:r>
              <a:rPr lang="en-US" sz="2800" b="0" i="0">
                <a:solidFill>
                  <a:srgbClr val="000000"/>
                </a:solidFill>
                <a:effectLst/>
                <a:latin typeface="Arial" panose="020B0604020202020204" pitchFamily="34" charset="0"/>
              </a:rPr>
              <a:t>Police can no longer ticket midblock "jaywalking" when it’s safe</a:t>
            </a:r>
          </a:p>
          <a:p>
            <a:pPr marL="285750" indent="-285750" algn="just">
              <a:spcBef>
                <a:spcPts val="0"/>
              </a:spcBef>
              <a:spcAft>
                <a:spcPts val="0"/>
              </a:spcAft>
              <a:buFont typeface="Arial" panose="020B0604020202020204" pitchFamily="34" charset="0"/>
              <a:buChar char="•"/>
            </a:pPr>
            <a:r>
              <a:rPr lang="en-US" sz="2800" b="0" i="0">
                <a:solidFill>
                  <a:srgbClr val="000000"/>
                </a:solidFill>
                <a:effectLst/>
                <a:latin typeface="Arial" panose="020B0604020202020204" pitchFamily="34" charset="0"/>
              </a:rPr>
              <a:t>Can ticket “jaywalking” where there is immediate danger of  crash</a:t>
            </a:r>
          </a:p>
        </p:txBody>
      </p:sp>
      <p:pic>
        <p:nvPicPr>
          <p:cNvPr id="3" name="Picture 6" descr="San Francisco lawmaker says jaywalking shouldn't be a crime | Archives |  sfexaminer.com">
            <a:extLst>
              <a:ext uri="{FF2B5EF4-FFF2-40B4-BE49-F238E27FC236}">
                <a16:creationId xmlns:a16="http://schemas.microsoft.com/office/drawing/2014/main" id="{15F83DB5-0F94-3430-01B1-2A4151E82C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0890" y="2112898"/>
            <a:ext cx="4035351" cy="269023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areful jaywalking saves lives – Greater Greater Washington">
            <a:extLst>
              <a:ext uri="{FF2B5EF4-FFF2-40B4-BE49-F238E27FC236}">
                <a16:creationId xmlns:a16="http://schemas.microsoft.com/office/drawing/2014/main" id="{421587AC-2A2A-AFA0-F228-78B60514B1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948" y="2108135"/>
            <a:ext cx="3586978" cy="2690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01F3FC2-0CA7-44E2-B365-0C1C192844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AA28FB93-95A7-4FDC-8465-018F5B4D69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EE040581-5351-4206-8622-1AB9B6F1B8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85265A31-16F0-4D1B-8B59-46B4F1DD7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6D50067-72E5-4961-9777-1BD8CE44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41352C-2B42-41EA-A99F-BC0FA1735B92}"/>
              </a:ext>
            </a:extLst>
          </p:cNvPr>
          <p:cNvSpPr>
            <a:spLocks noGrp="1"/>
          </p:cNvSpPr>
          <p:nvPr>
            <p:ph type="title"/>
          </p:nvPr>
        </p:nvSpPr>
        <p:spPr>
          <a:xfrm>
            <a:off x="1065197" y="5408315"/>
            <a:ext cx="10058400" cy="822960"/>
          </a:xfrm>
        </p:spPr>
        <p:txBody>
          <a:bodyPr vert="horz" lIns="91440" tIns="45720" rIns="91440" bIns="45720" rtlCol="0" anchor="b">
            <a:normAutofit/>
          </a:bodyPr>
          <a:lstStyle/>
          <a:p>
            <a:r>
              <a:rPr lang="en-US" sz="4400" b="1"/>
              <a:t>Questions</a:t>
            </a:r>
            <a:endParaRPr lang="en-US" sz="4400" b="1">
              <a:solidFill>
                <a:srgbClr val="FFFFFF"/>
              </a:solidFill>
            </a:endParaRPr>
          </a:p>
        </p:txBody>
      </p:sp>
      <p:sp>
        <p:nvSpPr>
          <p:cNvPr id="35" name="Rectangle 34">
            <a:extLst>
              <a:ext uri="{FF2B5EF4-FFF2-40B4-BE49-F238E27FC236}">
                <a16:creationId xmlns:a16="http://schemas.microsoft.com/office/drawing/2014/main" id="{7BD3CFE0-CBDC-4721-8819-C75F13CA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close up of a sign&#10;&#10;Description automatically generated">
            <a:extLst>
              <a:ext uri="{FF2B5EF4-FFF2-40B4-BE49-F238E27FC236}">
                <a16:creationId xmlns:a16="http://schemas.microsoft.com/office/drawing/2014/main" id="{A9197359-15E3-424D-9B32-5AC0E084B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723" y="6082561"/>
            <a:ext cx="2053945" cy="822263"/>
          </a:xfrm>
          <a:prstGeom prst="rect">
            <a:avLst/>
          </a:prstGeom>
        </p:spPr>
      </p:pic>
      <p:sp>
        <p:nvSpPr>
          <p:cNvPr id="7" name="TextBox 6">
            <a:extLst>
              <a:ext uri="{FF2B5EF4-FFF2-40B4-BE49-F238E27FC236}">
                <a16:creationId xmlns:a16="http://schemas.microsoft.com/office/drawing/2014/main" id="{C2C6B477-6278-5B4B-D3F2-EA0EEF1B76D2}"/>
              </a:ext>
            </a:extLst>
          </p:cNvPr>
          <p:cNvSpPr txBox="1"/>
          <p:nvPr/>
        </p:nvSpPr>
        <p:spPr>
          <a:xfrm>
            <a:off x="618200" y="459676"/>
            <a:ext cx="11282422" cy="3539430"/>
          </a:xfrm>
          <a:prstGeom prst="rect">
            <a:avLst/>
          </a:prstGeom>
          <a:noFill/>
        </p:spPr>
        <p:txBody>
          <a:bodyPr wrap="square">
            <a:spAutoFit/>
          </a:bodyPr>
          <a:lstStyle/>
          <a:p>
            <a:endParaRPr lang="en-US" sz="2800"/>
          </a:p>
          <a:p>
            <a:endParaRPr lang="en-US" sz="2800"/>
          </a:p>
          <a:p>
            <a:endParaRPr lang="en-US" sz="2800"/>
          </a:p>
          <a:p>
            <a:endParaRPr lang="en-US" sz="2800"/>
          </a:p>
          <a:p>
            <a:endParaRPr lang="en-US" sz="2800"/>
          </a:p>
          <a:p>
            <a:endParaRPr lang="en-US" sz="2800"/>
          </a:p>
          <a:p>
            <a:endParaRPr lang="en-US" sz="2800"/>
          </a:p>
          <a:p>
            <a:endParaRPr lang="en-US" sz="2800"/>
          </a:p>
        </p:txBody>
      </p:sp>
      <p:pic>
        <p:nvPicPr>
          <p:cNvPr id="5" name="Picture 4" descr="It's an educational program! California to start issuing speeding tickets to bicyclists ...">
            <a:extLst>
              <a:ext uri="{FF2B5EF4-FFF2-40B4-BE49-F238E27FC236}">
                <a16:creationId xmlns:a16="http://schemas.microsoft.com/office/drawing/2014/main" id="{28271D2B-0122-9D8A-AB9F-BB7A18322C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498" y="2493636"/>
            <a:ext cx="3025302" cy="22689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Hiking Safety Signs">
            <a:extLst>
              <a:ext uri="{FF2B5EF4-FFF2-40B4-BE49-F238E27FC236}">
                <a16:creationId xmlns:a16="http://schemas.microsoft.com/office/drawing/2014/main" id="{85B5E884-143C-7023-8130-B79C8D62A1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1598" y="1932524"/>
            <a:ext cx="3625227" cy="29001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afely Passing Bicyclists Chart">
            <a:extLst>
              <a:ext uri="{FF2B5EF4-FFF2-40B4-BE49-F238E27FC236}">
                <a16:creationId xmlns:a16="http://schemas.microsoft.com/office/drawing/2014/main" id="{C5665111-36B4-C810-A5DD-8E9BD44735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3647" y="137089"/>
            <a:ext cx="3276600" cy="218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3 Top-Rated Class 1 Electric Bikes (Pedal-Assistance up to 20mph)">
            <a:extLst>
              <a:ext uri="{FF2B5EF4-FFF2-40B4-BE49-F238E27FC236}">
                <a16:creationId xmlns:a16="http://schemas.microsoft.com/office/drawing/2014/main" id="{13E03010-B0BF-1A7D-73CA-384018F85D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516" y="200031"/>
            <a:ext cx="2847635" cy="17652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Success in allowing cyclists to follow pedestrian signals could mean  expansion to 3,494 intersections | amNewYork">
            <a:extLst>
              <a:ext uri="{FF2B5EF4-FFF2-40B4-BE49-F238E27FC236}">
                <a16:creationId xmlns:a16="http://schemas.microsoft.com/office/drawing/2014/main" id="{1452BF5D-92BD-F10F-4767-00ECA3C5C8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3921" y="111034"/>
            <a:ext cx="3037923" cy="17012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Pedicab Savannah">
            <a:extLst>
              <a:ext uri="{FF2B5EF4-FFF2-40B4-BE49-F238E27FC236}">
                <a16:creationId xmlns:a16="http://schemas.microsoft.com/office/drawing/2014/main" id="{51CF87CE-D619-F9E3-504B-F3AB3878D3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561" y="2236477"/>
            <a:ext cx="3309378" cy="253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784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01F3FC2-0CA7-44E2-B365-0C1C192844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AA28FB93-95A7-4FDC-8465-018F5B4D69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EE040581-5351-4206-8622-1AB9B6F1B8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85265A31-16F0-4D1B-8B59-46B4F1DD7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6D50067-72E5-4961-9777-1BD8CE44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41352C-2B42-41EA-A99F-BC0FA1735B92}"/>
              </a:ext>
            </a:extLst>
          </p:cNvPr>
          <p:cNvSpPr>
            <a:spLocks noGrp="1"/>
          </p:cNvSpPr>
          <p:nvPr>
            <p:ph type="title"/>
          </p:nvPr>
        </p:nvSpPr>
        <p:spPr>
          <a:xfrm>
            <a:off x="589570" y="5017008"/>
            <a:ext cx="11111696" cy="1505899"/>
          </a:xfrm>
        </p:spPr>
        <p:txBody>
          <a:bodyPr vert="horz" lIns="91440" tIns="45720" rIns="91440" bIns="45720" rtlCol="0" anchor="b">
            <a:normAutofit/>
          </a:bodyPr>
          <a:lstStyle/>
          <a:p>
            <a:r>
              <a:rPr lang="en-US" sz="4400" b="1"/>
              <a:t>New Mobility Laws Enacted in 2022</a:t>
            </a:r>
            <a:br>
              <a:rPr lang="en-US" sz="4400" b="1"/>
            </a:br>
            <a:r>
              <a:rPr lang="en-US" sz="4400" b="1"/>
              <a:t>AB 1909  is Groundbreaking</a:t>
            </a:r>
            <a:endParaRPr lang="en-US" sz="4400" b="1">
              <a:solidFill>
                <a:srgbClr val="FFFFFF"/>
              </a:solidFill>
            </a:endParaRPr>
          </a:p>
        </p:txBody>
      </p:sp>
      <p:sp>
        <p:nvSpPr>
          <p:cNvPr id="35" name="Rectangle 34">
            <a:extLst>
              <a:ext uri="{FF2B5EF4-FFF2-40B4-BE49-F238E27FC236}">
                <a16:creationId xmlns:a16="http://schemas.microsoft.com/office/drawing/2014/main" id="{7BD3CFE0-CBDC-4721-8819-C75F13CA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close up of a sign&#10;&#10;Description automatically generated">
            <a:extLst>
              <a:ext uri="{FF2B5EF4-FFF2-40B4-BE49-F238E27FC236}">
                <a16:creationId xmlns:a16="http://schemas.microsoft.com/office/drawing/2014/main" id="{A9197359-15E3-424D-9B32-5AC0E084B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723" y="6082561"/>
            <a:ext cx="2053945" cy="822263"/>
          </a:xfrm>
          <a:prstGeom prst="rect">
            <a:avLst/>
          </a:prstGeom>
        </p:spPr>
      </p:pic>
      <p:sp>
        <p:nvSpPr>
          <p:cNvPr id="6" name="AutoShape 22">
            <a:extLst>
              <a:ext uri="{FF2B5EF4-FFF2-40B4-BE49-F238E27FC236}">
                <a16:creationId xmlns:a16="http://schemas.microsoft.com/office/drawing/2014/main" id="{06706933-C036-DF3F-42C7-5BBFB033C20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a:extLst>
              <a:ext uri="{FF2B5EF4-FFF2-40B4-BE49-F238E27FC236}">
                <a16:creationId xmlns:a16="http://schemas.microsoft.com/office/drawing/2014/main" id="{66C8B74E-47DF-4977-B244-E0C01E83E3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04" y="1222005"/>
            <a:ext cx="57150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B2BBCD-3BE1-C1CF-8A81-C6F8F35DDC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9940" y="545284"/>
            <a:ext cx="5225716" cy="32660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xplore some of the best bike trails in Vermont.">
            <a:extLst>
              <a:ext uri="{FF2B5EF4-FFF2-40B4-BE49-F238E27FC236}">
                <a16:creationId xmlns:a16="http://schemas.microsoft.com/office/drawing/2014/main" id="{5D20943E-ED30-E15D-FF35-3BDF5C2E06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6603" y="101335"/>
            <a:ext cx="3455980" cy="4607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24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01F3FC2-0CA7-44E2-B365-0C1C192844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AA28FB93-95A7-4FDC-8465-018F5B4D69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EE040581-5351-4206-8622-1AB9B6F1B8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85265A31-16F0-4D1B-8B59-46B4F1DD7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6D50067-72E5-4961-9777-1BD8CE44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41352C-2B42-41EA-A99F-BC0FA1735B92}"/>
              </a:ext>
            </a:extLst>
          </p:cNvPr>
          <p:cNvSpPr>
            <a:spLocks noGrp="1"/>
          </p:cNvSpPr>
          <p:nvPr>
            <p:ph type="title"/>
          </p:nvPr>
        </p:nvSpPr>
        <p:spPr>
          <a:xfrm>
            <a:off x="415950" y="5293510"/>
            <a:ext cx="10547423" cy="1223979"/>
          </a:xfrm>
        </p:spPr>
        <p:txBody>
          <a:bodyPr vert="horz" lIns="91440" tIns="45720" rIns="91440" bIns="45720" rtlCol="0" anchor="b">
            <a:noAutofit/>
          </a:bodyPr>
          <a:lstStyle/>
          <a:p>
            <a:r>
              <a:rPr lang="en-US" sz="4400" b="1"/>
              <a:t>Bicycles previously had to follow the rules of the road for automobiles (vehicular cycling)</a:t>
            </a:r>
          </a:p>
        </p:txBody>
      </p:sp>
      <p:sp>
        <p:nvSpPr>
          <p:cNvPr id="35" name="Rectangle 34">
            <a:extLst>
              <a:ext uri="{FF2B5EF4-FFF2-40B4-BE49-F238E27FC236}">
                <a16:creationId xmlns:a16="http://schemas.microsoft.com/office/drawing/2014/main" id="{7BD3CFE0-CBDC-4721-8819-C75F13CA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close up of a sign&#10;&#10;Description automatically generated">
            <a:extLst>
              <a:ext uri="{FF2B5EF4-FFF2-40B4-BE49-F238E27FC236}">
                <a16:creationId xmlns:a16="http://schemas.microsoft.com/office/drawing/2014/main" id="{A9197359-15E3-424D-9B32-5AC0E084B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723" y="6082561"/>
            <a:ext cx="2053945" cy="822263"/>
          </a:xfrm>
          <a:prstGeom prst="rect">
            <a:avLst/>
          </a:prstGeom>
        </p:spPr>
      </p:pic>
      <p:sp>
        <p:nvSpPr>
          <p:cNvPr id="6" name="TextBox 5">
            <a:extLst>
              <a:ext uri="{FF2B5EF4-FFF2-40B4-BE49-F238E27FC236}">
                <a16:creationId xmlns:a16="http://schemas.microsoft.com/office/drawing/2014/main" id="{6E5CF986-4B21-7521-A2A3-53D91021F6FD}"/>
              </a:ext>
            </a:extLst>
          </p:cNvPr>
          <p:cNvSpPr txBox="1"/>
          <p:nvPr/>
        </p:nvSpPr>
        <p:spPr>
          <a:xfrm>
            <a:off x="415950" y="2894884"/>
            <a:ext cx="11458936" cy="1754326"/>
          </a:xfrm>
          <a:prstGeom prst="rect">
            <a:avLst/>
          </a:prstGeom>
          <a:noFill/>
        </p:spPr>
        <p:txBody>
          <a:bodyPr wrap="square" rtlCol="0">
            <a:spAutoFit/>
          </a:bodyPr>
          <a:lstStyle/>
          <a:p>
            <a:pPr marL="285750" indent="-285750">
              <a:buFont typeface="Arial" panose="020B0604020202020204" pitchFamily="34" charset="0"/>
              <a:buChar char="•"/>
            </a:pPr>
            <a:r>
              <a:rPr lang="en-US" sz="3600"/>
              <a:t>Must cross intersections with cars </a:t>
            </a:r>
          </a:p>
          <a:p>
            <a:pPr marL="285750" indent="-285750">
              <a:buFont typeface="Arial" panose="020B0604020202020204" pitchFamily="34" charset="0"/>
              <a:buChar char="•"/>
            </a:pPr>
            <a:r>
              <a:rPr lang="en-US" sz="3600"/>
              <a:t>Bicyclists required to register in some cities</a:t>
            </a:r>
          </a:p>
          <a:p>
            <a:pPr marL="285750" indent="-285750">
              <a:buFont typeface="Arial" panose="020B0604020202020204" pitchFamily="34" charset="0"/>
              <a:buChar char="•"/>
            </a:pPr>
            <a:r>
              <a:rPr lang="en-US" sz="3600"/>
              <a:t>No motor vehicles allowed in a bicycle lane (e.g., e-bikes)</a:t>
            </a:r>
          </a:p>
        </p:txBody>
      </p:sp>
      <p:pic>
        <p:nvPicPr>
          <p:cNvPr id="5" name="Picture 16" descr="Explore some of the best bike trails in Vermont.">
            <a:extLst>
              <a:ext uri="{FF2B5EF4-FFF2-40B4-BE49-F238E27FC236}">
                <a16:creationId xmlns:a16="http://schemas.microsoft.com/office/drawing/2014/main" id="{CC9B49C6-0D7D-211A-C1C7-F74412770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51" y="132873"/>
            <a:ext cx="1990475" cy="265396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C plans fixes to new 14th Street bike lanes – Greater Greater Washington">
            <a:extLst>
              <a:ext uri="{FF2B5EF4-FFF2-40B4-BE49-F238E27FC236}">
                <a16:creationId xmlns:a16="http://schemas.microsoft.com/office/drawing/2014/main" id="{B692B9C0-45A7-8DF0-02FE-BFC5E1BC41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2120" y="132870"/>
            <a:ext cx="3404722" cy="25535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Best Bike Lane Width for Protected Bike Lane Design - TerraCast">
            <a:extLst>
              <a:ext uri="{FF2B5EF4-FFF2-40B4-BE49-F238E27FC236}">
                <a16:creationId xmlns:a16="http://schemas.microsoft.com/office/drawing/2014/main" id="{1D474DC5-6355-5E5F-B969-5C8B54098F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199" y="130522"/>
            <a:ext cx="4735205" cy="2958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49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01F3FC2-0CA7-44E2-B365-0C1C192844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AA28FB93-95A7-4FDC-8465-018F5B4D69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EE040581-5351-4206-8622-1AB9B6F1B8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85265A31-16F0-4D1B-8B59-46B4F1DD7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6D50067-72E5-4961-9777-1BD8CE44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41352C-2B42-41EA-A99F-BC0FA1735B92}"/>
              </a:ext>
            </a:extLst>
          </p:cNvPr>
          <p:cNvSpPr>
            <a:spLocks noGrp="1"/>
          </p:cNvSpPr>
          <p:nvPr>
            <p:ph type="title"/>
          </p:nvPr>
        </p:nvSpPr>
        <p:spPr>
          <a:xfrm>
            <a:off x="1065197" y="5408315"/>
            <a:ext cx="10058400" cy="822960"/>
          </a:xfrm>
        </p:spPr>
        <p:txBody>
          <a:bodyPr vert="horz" lIns="91440" tIns="45720" rIns="91440" bIns="45720" rtlCol="0" anchor="b">
            <a:noAutofit/>
          </a:bodyPr>
          <a:lstStyle/>
          <a:p>
            <a:r>
              <a:rPr lang="en-US" sz="4400" b="1"/>
              <a:t>New Definition for E-Bikes</a:t>
            </a:r>
          </a:p>
        </p:txBody>
      </p:sp>
      <p:sp>
        <p:nvSpPr>
          <p:cNvPr id="35" name="Rectangle 34">
            <a:extLst>
              <a:ext uri="{FF2B5EF4-FFF2-40B4-BE49-F238E27FC236}">
                <a16:creationId xmlns:a16="http://schemas.microsoft.com/office/drawing/2014/main" id="{7BD3CFE0-CBDC-4721-8819-C75F13CA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close up of a sign&#10;&#10;Description automatically generated">
            <a:extLst>
              <a:ext uri="{FF2B5EF4-FFF2-40B4-BE49-F238E27FC236}">
                <a16:creationId xmlns:a16="http://schemas.microsoft.com/office/drawing/2014/main" id="{A9197359-15E3-424D-9B32-5AC0E084B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723" y="6082561"/>
            <a:ext cx="2053945" cy="822263"/>
          </a:xfrm>
          <a:prstGeom prst="rect">
            <a:avLst/>
          </a:prstGeom>
        </p:spPr>
      </p:pic>
      <p:sp>
        <p:nvSpPr>
          <p:cNvPr id="3" name="TextBox 2">
            <a:extLst>
              <a:ext uri="{FF2B5EF4-FFF2-40B4-BE49-F238E27FC236}">
                <a16:creationId xmlns:a16="http://schemas.microsoft.com/office/drawing/2014/main" id="{BD539493-03F1-EB84-7B86-CF643A009FD3}"/>
              </a:ext>
            </a:extLst>
          </p:cNvPr>
          <p:cNvSpPr txBox="1"/>
          <p:nvPr/>
        </p:nvSpPr>
        <p:spPr>
          <a:xfrm>
            <a:off x="173620" y="-14009802"/>
            <a:ext cx="11736729" cy="8125301"/>
          </a:xfrm>
          <a:prstGeom prst="rect">
            <a:avLst/>
          </a:prstGeom>
          <a:noFill/>
        </p:spPr>
        <p:txBody>
          <a:bodyPr wrap="square">
            <a:spAutoFit/>
          </a:bodyPr>
          <a:lstStyle/>
          <a:p>
            <a:pPr algn="just">
              <a:spcAft>
                <a:spcPts val="0"/>
              </a:spcAft>
            </a:pPr>
            <a:r>
              <a:rPr lang="en-US" b="0" i="0">
                <a:solidFill>
                  <a:srgbClr val="000000"/>
                </a:solidFill>
                <a:effectLst/>
                <a:latin typeface="Arial" panose="020B0604020202020204" pitchFamily="34" charset="0"/>
              </a:rPr>
              <a:t>Several Assembly and Senate Bills were approved last year that go into effect in 2023 that impact mobility. Some of these new rules represent a revolutionary change in the way California treats bicyclists. Until now, the California Vehicle Code (CVC) has generally treated bikes as cars. Bicyclists were required to cross intersections with cars. Cars are required to be registered with the state and bicyclists were required to register with cities. Electric bicycles (e-bikes), like cars, were banned from some bikeways. The </a:t>
            </a:r>
            <a:r>
              <a:rPr lang="en-US" b="0" i="0" err="1">
                <a:solidFill>
                  <a:srgbClr val="000000"/>
                </a:solidFill>
                <a:effectLst/>
                <a:latin typeface="Arial" panose="020B0604020202020204" pitchFamily="34" charset="0"/>
              </a:rPr>
              <a:t>OmniBike</a:t>
            </a:r>
            <a:r>
              <a:rPr lang="en-US" b="0" i="0">
                <a:solidFill>
                  <a:srgbClr val="000000"/>
                </a:solidFill>
                <a:effectLst/>
                <a:latin typeface="Arial" panose="020B0604020202020204" pitchFamily="34" charset="0"/>
              </a:rPr>
              <a:t> Bill recognizes that bikes are not cars and acknowledges that forcing bike riders to behave like auto drivers (a practice known as vehicular cycling) targets aggressive bike riders and disincentivizes less experienced bike users.</a:t>
            </a:r>
          </a:p>
          <a:p>
            <a:pPr algn="just">
              <a:spcAft>
                <a:spcPts val="0"/>
              </a:spcAft>
            </a:pPr>
            <a:r>
              <a:rPr lang="en-US" b="0" i="0">
                <a:solidFill>
                  <a:srgbClr val="000000"/>
                </a:solidFill>
                <a:effectLst/>
                <a:latin typeface="Arial" panose="020B0604020202020204" pitchFamily="34" charset="0"/>
              </a:rPr>
              <a:t>​</a:t>
            </a:r>
          </a:p>
          <a:p>
            <a:pPr algn="just">
              <a:spcAft>
                <a:spcPts val="0"/>
              </a:spcAft>
            </a:pPr>
            <a:r>
              <a:rPr lang="en-US" b="0" i="0">
                <a:solidFill>
                  <a:srgbClr val="000000"/>
                </a:solidFill>
                <a:effectLst/>
                <a:latin typeface="Arial" panose="020B0604020202020204" pitchFamily="34" charset="0"/>
              </a:rPr>
              <a:t>Some of the new laws change the way e-bikes are regulated in California. In 2021, more people bought electric bikes than electric cars in the U.S., and sales do not appear to be slowing down. CVC 231 now states that an "electric bicycle is a bicycle" and therefore not a motor vehicle. This determination that an e-bike is not a motorized vehicle is an important distinction because CVC section 21209(a) stipulates that “no person shall drive a motor vehicle in a bicycle lane….” CVC section 312.5 defines an electric bicycle as a bicycle equipped with fully operable pedals and an electric motor of less than 750 watts (1 horsepower) that also falls into one of the following 3 classes:</a:t>
            </a:r>
          </a:p>
          <a:p>
            <a:pPr algn="just">
              <a:spcBef>
                <a:spcPts val="0"/>
              </a:spcBef>
              <a:spcAft>
                <a:spcPts val="0"/>
              </a:spcAft>
              <a:buFont typeface="Arial" panose="020B0604020202020204" pitchFamily="34" charset="0"/>
              <a:buChar char="•"/>
            </a:pPr>
            <a:r>
              <a:rPr lang="en-US" b="0" i="0">
                <a:solidFill>
                  <a:srgbClr val="000000"/>
                </a:solidFill>
                <a:effectLst/>
                <a:latin typeface="Arial" panose="020B0604020202020204" pitchFamily="34" charset="0"/>
              </a:rPr>
              <a:t>Class 1 (low-speed pedal-assisted electric bicycle): a bicycle equipped with a motor that provides assistance only when the rider is pedaling, and that ceases to provide assistance when the bicycle reaches the speed of 20 miles per hour.</a:t>
            </a:r>
          </a:p>
          <a:p>
            <a:pPr algn="just">
              <a:spcBef>
                <a:spcPts val="0"/>
              </a:spcBef>
              <a:spcAft>
                <a:spcPts val="0"/>
              </a:spcAft>
              <a:buFont typeface="Arial" panose="020B0604020202020204" pitchFamily="34" charset="0"/>
              <a:buChar char="•"/>
            </a:pPr>
            <a:r>
              <a:rPr lang="en-US" b="0" i="0">
                <a:solidFill>
                  <a:srgbClr val="000000"/>
                </a:solidFill>
                <a:effectLst/>
                <a:latin typeface="Arial" panose="020B0604020202020204" pitchFamily="34" charset="0"/>
              </a:rPr>
              <a:t>Class 2 (low-speed throttle-assisted electric bicycle): a bicycle equipped with a motor that may be used exclusively to propel the bicycle, and that is not capable of providing assistance when the bicycle reaches the speed of 20 miles per hour.</a:t>
            </a:r>
          </a:p>
          <a:p>
            <a:pPr algn="just">
              <a:spcBef>
                <a:spcPts val="0"/>
              </a:spcBef>
              <a:spcAft>
                <a:spcPts val="0"/>
              </a:spcAft>
              <a:buFont typeface="Arial" panose="020B0604020202020204" pitchFamily="34" charset="0"/>
              <a:buChar char="•"/>
            </a:pPr>
            <a:r>
              <a:rPr lang="en-US" b="0" i="0">
                <a:solidFill>
                  <a:srgbClr val="000000"/>
                </a:solidFill>
                <a:effectLst/>
                <a:latin typeface="Arial" panose="020B0604020202020204" pitchFamily="34" charset="0"/>
              </a:rPr>
              <a:t>Class 3 (speed pedal-assisted electric bicycle): a bicycle equipped with a motor that provides assistance only when the rider is pedaling, that ceases to provide assistance when the bicycle reaches the speed of 28 miles per hour, and is equipped with a speedometer.</a:t>
            </a:r>
          </a:p>
          <a:p>
            <a:pPr algn="just">
              <a:spcAft>
                <a:spcPts val="0"/>
              </a:spcAft>
            </a:pPr>
            <a:r>
              <a:rPr lang="en-US" b="0" i="0">
                <a:solidFill>
                  <a:srgbClr val="000000"/>
                </a:solidFill>
                <a:effectLst/>
                <a:latin typeface="Arial" panose="020B0604020202020204" pitchFamily="34" charset="0"/>
              </a:rPr>
              <a:t>​</a:t>
            </a:r>
          </a:p>
          <a:p>
            <a:pPr algn="just">
              <a:spcAft>
                <a:spcPts val="0"/>
              </a:spcAft>
            </a:pPr>
            <a:r>
              <a:rPr lang="en-US" b="0" i="0">
                <a:solidFill>
                  <a:srgbClr val="000000"/>
                </a:solidFill>
                <a:effectLst/>
                <a:latin typeface="Arial" panose="020B0604020202020204" pitchFamily="34" charset="0"/>
              </a:rPr>
              <a:t>All other motorized vehicles that do not meet the definition of an e-bike (e.g., scooters, mopeds) must follow the laws established for automobile use, including insurance and registration. Pedicabs can be considered electric bicycles, but CVC Section 21215.5 allows a local authority to impose more stringent operating or equipment requirements on a pedicab.</a:t>
            </a:r>
          </a:p>
        </p:txBody>
      </p:sp>
      <p:pic>
        <p:nvPicPr>
          <p:cNvPr id="5" name="Picture 10">
            <a:extLst>
              <a:ext uri="{FF2B5EF4-FFF2-40B4-BE49-F238E27FC236}">
                <a16:creationId xmlns:a16="http://schemas.microsoft.com/office/drawing/2014/main" id="{00F4019D-78FF-1A1A-E2ED-95A48D95E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9662" y="2292213"/>
            <a:ext cx="3840925" cy="25577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E5CF986-4B21-7521-A2A3-53D91021F6FD}"/>
              </a:ext>
            </a:extLst>
          </p:cNvPr>
          <p:cNvSpPr txBox="1"/>
          <p:nvPr/>
        </p:nvSpPr>
        <p:spPr>
          <a:xfrm>
            <a:off x="451413" y="308829"/>
            <a:ext cx="11458936" cy="2862322"/>
          </a:xfrm>
          <a:prstGeom prst="rect">
            <a:avLst/>
          </a:prstGeom>
          <a:noFill/>
        </p:spPr>
        <p:txBody>
          <a:bodyPr wrap="square" rtlCol="0">
            <a:spAutoFit/>
          </a:bodyPr>
          <a:lstStyle/>
          <a:p>
            <a:pPr marL="285750" indent="-285750">
              <a:buFont typeface="Arial" panose="020B0604020202020204" pitchFamily="34" charset="0"/>
              <a:buChar char="•"/>
            </a:pPr>
            <a:r>
              <a:rPr lang="en-US" sz="3600"/>
              <a:t>CVC §231 now states that an "electric bicycle is a bicycle“ when it meets the following:</a:t>
            </a:r>
          </a:p>
          <a:p>
            <a:pPr marL="742950" lvl="1" indent="-285750">
              <a:buFont typeface="Arial" panose="020B0604020202020204" pitchFamily="34" charset="0"/>
              <a:buChar char="•"/>
            </a:pPr>
            <a:r>
              <a:rPr lang="en-US" sz="3600"/>
              <a:t>operable pedals</a:t>
            </a:r>
          </a:p>
          <a:p>
            <a:pPr marL="742950" lvl="1" indent="-285750">
              <a:buFont typeface="Arial" panose="020B0604020202020204" pitchFamily="34" charset="0"/>
              <a:buChar char="•"/>
            </a:pPr>
            <a:r>
              <a:rPr lang="en-US" sz="3600"/>
              <a:t>electric motor of less than 750 watts (1 horsepower)</a:t>
            </a:r>
          </a:p>
          <a:p>
            <a:pPr marL="742950" lvl="1" indent="-285750">
              <a:buFont typeface="Arial" panose="020B0604020202020204" pitchFamily="34" charset="0"/>
              <a:buChar char="•"/>
            </a:pPr>
            <a:r>
              <a:rPr lang="en-US" sz="3600"/>
              <a:t>falls into one of following 3 classes</a:t>
            </a:r>
          </a:p>
        </p:txBody>
      </p:sp>
    </p:spTree>
    <p:extLst>
      <p:ext uri="{BB962C8B-B14F-4D97-AF65-F5344CB8AC3E}">
        <p14:creationId xmlns:p14="http://schemas.microsoft.com/office/powerpoint/2010/main" val="414246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01F3FC2-0CA7-44E2-B365-0C1C192844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AA28FB93-95A7-4FDC-8465-018F5B4D69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EE040581-5351-4206-8622-1AB9B6F1B8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85265A31-16F0-4D1B-8B59-46B4F1DD7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6D50067-72E5-4961-9777-1BD8CE44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41352C-2B42-41EA-A99F-BC0FA1735B92}"/>
              </a:ext>
            </a:extLst>
          </p:cNvPr>
          <p:cNvSpPr>
            <a:spLocks noGrp="1"/>
          </p:cNvSpPr>
          <p:nvPr>
            <p:ph type="title"/>
          </p:nvPr>
        </p:nvSpPr>
        <p:spPr>
          <a:xfrm>
            <a:off x="1065197" y="5408315"/>
            <a:ext cx="10058400" cy="822960"/>
          </a:xfrm>
        </p:spPr>
        <p:txBody>
          <a:bodyPr vert="horz" lIns="91440" tIns="45720" rIns="91440" bIns="45720" rtlCol="0" anchor="b">
            <a:noAutofit/>
          </a:bodyPr>
          <a:lstStyle/>
          <a:p>
            <a:r>
              <a:rPr lang="en-US" sz="4400" b="1"/>
              <a:t>3 Classes of E-Bikes</a:t>
            </a:r>
          </a:p>
        </p:txBody>
      </p:sp>
      <p:sp>
        <p:nvSpPr>
          <p:cNvPr id="35" name="Rectangle 34">
            <a:extLst>
              <a:ext uri="{FF2B5EF4-FFF2-40B4-BE49-F238E27FC236}">
                <a16:creationId xmlns:a16="http://schemas.microsoft.com/office/drawing/2014/main" id="{7BD3CFE0-CBDC-4721-8819-C75F13CA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close up of a sign&#10;&#10;Description automatically generated">
            <a:extLst>
              <a:ext uri="{FF2B5EF4-FFF2-40B4-BE49-F238E27FC236}">
                <a16:creationId xmlns:a16="http://schemas.microsoft.com/office/drawing/2014/main" id="{A9197359-15E3-424D-9B32-5AC0E084B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723" y="6082561"/>
            <a:ext cx="2053945" cy="822263"/>
          </a:xfrm>
          <a:prstGeom prst="rect">
            <a:avLst/>
          </a:prstGeom>
        </p:spPr>
      </p:pic>
      <p:sp>
        <p:nvSpPr>
          <p:cNvPr id="6" name="TextBox 5">
            <a:extLst>
              <a:ext uri="{FF2B5EF4-FFF2-40B4-BE49-F238E27FC236}">
                <a16:creationId xmlns:a16="http://schemas.microsoft.com/office/drawing/2014/main" id="{6E5CF986-4B21-7521-A2A3-53D91021F6FD}"/>
              </a:ext>
            </a:extLst>
          </p:cNvPr>
          <p:cNvSpPr txBox="1"/>
          <p:nvPr/>
        </p:nvSpPr>
        <p:spPr>
          <a:xfrm>
            <a:off x="312516" y="3015996"/>
            <a:ext cx="11458936" cy="1477328"/>
          </a:xfrm>
          <a:prstGeom prst="rect">
            <a:avLst/>
          </a:prstGeom>
          <a:noFill/>
        </p:spPr>
        <p:txBody>
          <a:bodyPr wrap="square" rtlCol="0">
            <a:spAutoFit/>
          </a:bodyPr>
          <a:lstStyle/>
          <a:p>
            <a:r>
              <a:rPr lang="en-US" sz="3000"/>
              <a:t>Class 1: low-speed pedal-assisted electric bicycle</a:t>
            </a:r>
          </a:p>
          <a:p>
            <a:r>
              <a:rPr lang="en-US" sz="3000"/>
              <a:t>Class 2: low-speed throttle-assisted electric bicycle</a:t>
            </a:r>
          </a:p>
          <a:p>
            <a:r>
              <a:rPr lang="en-US" sz="3000"/>
              <a:t>Class 3: speed pedal-assisted electric bicycle</a:t>
            </a:r>
          </a:p>
        </p:txBody>
      </p:sp>
      <p:pic>
        <p:nvPicPr>
          <p:cNvPr id="7170" name="Picture 2" descr="13 Top-Rated Class 1 Electric Bikes (Pedal-Assistance up to 20mph)">
            <a:extLst>
              <a:ext uri="{FF2B5EF4-FFF2-40B4-BE49-F238E27FC236}">
                <a16:creationId xmlns:a16="http://schemas.microsoft.com/office/drawing/2014/main" id="{984DCD18-BC47-E4EA-B3EE-AFBEBB8000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516" y="200031"/>
            <a:ext cx="4272622" cy="264859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one fine image">
            <a:extLst>
              <a:ext uri="{FF2B5EF4-FFF2-40B4-BE49-F238E27FC236}">
                <a16:creationId xmlns:a16="http://schemas.microsoft.com/office/drawing/2014/main" id="{748736C0-A81B-AA94-620F-666DC8EFC6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6296" y="174401"/>
            <a:ext cx="2699850" cy="26998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4439776D-5784-949E-3FAD-196BD536FFA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5616" b="18230"/>
          <a:stretch/>
        </p:blipFill>
        <p:spPr bwMode="auto">
          <a:xfrm>
            <a:off x="4759253" y="83062"/>
            <a:ext cx="4362730" cy="2886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40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01F3FC2-0CA7-44E2-B365-0C1C192844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AA28FB93-95A7-4FDC-8465-018F5B4D69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EE040581-5351-4206-8622-1AB9B6F1B8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85265A31-16F0-4D1B-8B59-46B4F1DD7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6D50067-72E5-4961-9777-1BD8CE44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41352C-2B42-41EA-A99F-BC0FA1735B92}"/>
              </a:ext>
            </a:extLst>
          </p:cNvPr>
          <p:cNvSpPr>
            <a:spLocks noGrp="1"/>
          </p:cNvSpPr>
          <p:nvPr>
            <p:ph type="title"/>
          </p:nvPr>
        </p:nvSpPr>
        <p:spPr>
          <a:xfrm>
            <a:off x="1065197" y="5408315"/>
            <a:ext cx="10058400" cy="822960"/>
          </a:xfrm>
        </p:spPr>
        <p:txBody>
          <a:bodyPr vert="horz" lIns="91440" tIns="45720" rIns="91440" bIns="45720" rtlCol="0" anchor="b">
            <a:noAutofit/>
          </a:bodyPr>
          <a:lstStyle/>
          <a:p>
            <a:r>
              <a:rPr lang="en-US" sz="4400" b="1"/>
              <a:t>Other</a:t>
            </a:r>
            <a:r>
              <a:rPr lang="en-US" sz="4000" b="1"/>
              <a:t> Motorized Vehicles</a:t>
            </a:r>
          </a:p>
        </p:txBody>
      </p:sp>
      <p:sp>
        <p:nvSpPr>
          <p:cNvPr id="35" name="Rectangle 34">
            <a:extLst>
              <a:ext uri="{FF2B5EF4-FFF2-40B4-BE49-F238E27FC236}">
                <a16:creationId xmlns:a16="http://schemas.microsoft.com/office/drawing/2014/main" id="{7BD3CFE0-CBDC-4721-8819-C75F13CA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close up of a sign&#10;&#10;Description automatically generated">
            <a:extLst>
              <a:ext uri="{FF2B5EF4-FFF2-40B4-BE49-F238E27FC236}">
                <a16:creationId xmlns:a16="http://schemas.microsoft.com/office/drawing/2014/main" id="{A9197359-15E3-424D-9B32-5AC0E084B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723" y="6082561"/>
            <a:ext cx="2053945" cy="822263"/>
          </a:xfrm>
          <a:prstGeom prst="rect">
            <a:avLst/>
          </a:prstGeom>
        </p:spPr>
      </p:pic>
      <p:sp>
        <p:nvSpPr>
          <p:cNvPr id="6" name="TextBox 5">
            <a:extLst>
              <a:ext uri="{FF2B5EF4-FFF2-40B4-BE49-F238E27FC236}">
                <a16:creationId xmlns:a16="http://schemas.microsoft.com/office/drawing/2014/main" id="{6E5CF986-4B21-7521-A2A3-53D91021F6FD}"/>
              </a:ext>
            </a:extLst>
          </p:cNvPr>
          <p:cNvSpPr txBox="1"/>
          <p:nvPr/>
        </p:nvSpPr>
        <p:spPr>
          <a:xfrm>
            <a:off x="451413" y="308829"/>
            <a:ext cx="11458936" cy="2062103"/>
          </a:xfrm>
          <a:prstGeom prst="rect">
            <a:avLst/>
          </a:prstGeom>
          <a:noFill/>
        </p:spPr>
        <p:txBody>
          <a:bodyPr wrap="square" rtlCol="0">
            <a:spAutoFit/>
          </a:bodyPr>
          <a:lstStyle/>
          <a:p>
            <a:pPr marL="457200" indent="-457200">
              <a:buFont typeface="Arial" panose="020B0604020202020204" pitchFamily="34" charset="0"/>
              <a:buChar char="•"/>
            </a:pPr>
            <a:r>
              <a:rPr lang="en-US" sz="3200"/>
              <a:t>Other motorized vehicles (e.g., scooters, mopeds) must follow the laws established for automobile use</a:t>
            </a:r>
          </a:p>
          <a:p>
            <a:pPr marL="457200" indent="-457200">
              <a:buFont typeface="Arial" panose="020B0604020202020204" pitchFamily="34" charset="0"/>
              <a:buChar char="•"/>
            </a:pPr>
            <a:r>
              <a:rPr lang="en-US" sz="3200"/>
              <a:t>Pedicabs can be considered electric bicycles, but local authority can impose operating or equipment requirements</a:t>
            </a:r>
          </a:p>
        </p:txBody>
      </p:sp>
      <p:pic>
        <p:nvPicPr>
          <p:cNvPr id="8194" name="Picture 2" descr="Image result for Pedicab Savannah">
            <a:extLst>
              <a:ext uri="{FF2B5EF4-FFF2-40B4-BE49-F238E27FC236}">
                <a16:creationId xmlns:a16="http://schemas.microsoft.com/office/drawing/2014/main" id="{24B112C4-0595-BFA3-4C9E-3DF1CB606F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6888" y="2417756"/>
            <a:ext cx="3135018" cy="239736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jpeg scooters and pedicabs">
            <a:extLst>
              <a:ext uri="{FF2B5EF4-FFF2-40B4-BE49-F238E27FC236}">
                <a16:creationId xmlns:a16="http://schemas.microsoft.com/office/drawing/2014/main" id="{0101256A-884D-D8EF-4008-FD81F93247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0483" y="2396853"/>
            <a:ext cx="3226335" cy="241519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BBC - Beds, Herts and Bucks Read This - Scooters">
            <a:extLst>
              <a:ext uri="{FF2B5EF4-FFF2-40B4-BE49-F238E27FC236}">
                <a16:creationId xmlns:a16="http://schemas.microsoft.com/office/drawing/2014/main" id="{97D3CE85-D08A-1B2D-F00A-DA30B59ABC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526" y="2405768"/>
            <a:ext cx="3406785" cy="2397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21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01F3FC2-0CA7-44E2-B365-0C1C192844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AA28FB93-95A7-4FDC-8465-018F5B4D69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EE040581-5351-4206-8622-1AB9B6F1B8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85265A31-16F0-4D1B-8B59-46B4F1DD7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6D50067-72E5-4961-9777-1BD8CE44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41352C-2B42-41EA-A99F-BC0FA1735B92}"/>
              </a:ext>
            </a:extLst>
          </p:cNvPr>
          <p:cNvSpPr>
            <a:spLocks noGrp="1"/>
          </p:cNvSpPr>
          <p:nvPr>
            <p:ph type="title"/>
          </p:nvPr>
        </p:nvSpPr>
        <p:spPr>
          <a:xfrm>
            <a:off x="1065197" y="5408315"/>
            <a:ext cx="10058400" cy="822960"/>
          </a:xfrm>
        </p:spPr>
        <p:txBody>
          <a:bodyPr vert="horz" lIns="91440" tIns="45720" rIns="91440" bIns="45720" rtlCol="0" anchor="b">
            <a:normAutofit/>
          </a:bodyPr>
          <a:lstStyle/>
          <a:p>
            <a:r>
              <a:rPr lang="en-US" sz="4400" b="1" err="1"/>
              <a:t>OmniBike</a:t>
            </a:r>
            <a:r>
              <a:rPr lang="en-US" sz="4400" b="1"/>
              <a:t> Bill Has 5 Components</a:t>
            </a:r>
            <a:endParaRPr lang="en-US" sz="4400" b="1">
              <a:solidFill>
                <a:srgbClr val="FFFFFF"/>
              </a:solidFill>
            </a:endParaRPr>
          </a:p>
        </p:txBody>
      </p:sp>
      <p:sp>
        <p:nvSpPr>
          <p:cNvPr id="35" name="Rectangle 34">
            <a:extLst>
              <a:ext uri="{FF2B5EF4-FFF2-40B4-BE49-F238E27FC236}">
                <a16:creationId xmlns:a16="http://schemas.microsoft.com/office/drawing/2014/main" id="{7BD3CFE0-CBDC-4721-8819-C75F13CA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close up of a sign&#10;&#10;Description automatically generated">
            <a:extLst>
              <a:ext uri="{FF2B5EF4-FFF2-40B4-BE49-F238E27FC236}">
                <a16:creationId xmlns:a16="http://schemas.microsoft.com/office/drawing/2014/main" id="{A9197359-15E3-424D-9B32-5AC0E084B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723" y="6082561"/>
            <a:ext cx="2053945" cy="822263"/>
          </a:xfrm>
          <a:prstGeom prst="rect">
            <a:avLst/>
          </a:prstGeom>
        </p:spPr>
      </p:pic>
      <p:sp>
        <p:nvSpPr>
          <p:cNvPr id="6" name="TextBox 5">
            <a:extLst>
              <a:ext uri="{FF2B5EF4-FFF2-40B4-BE49-F238E27FC236}">
                <a16:creationId xmlns:a16="http://schemas.microsoft.com/office/drawing/2014/main" id="{2FB4A56E-8D8C-2AB8-8CE1-B12822B0D0C2}"/>
              </a:ext>
            </a:extLst>
          </p:cNvPr>
          <p:cNvSpPr txBox="1"/>
          <p:nvPr/>
        </p:nvSpPr>
        <p:spPr>
          <a:xfrm>
            <a:off x="260757" y="209668"/>
            <a:ext cx="11667280" cy="1877437"/>
          </a:xfrm>
          <a:prstGeom prst="rect">
            <a:avLst/>
          </a:prstGeom>
          <a:noFill/>
        </p:spPr>
        <p:txBody>
          <a:bodyPr wrap="square">
            <a:spAutoFit/>
          </a:bodyPr>
          <a:lstStyle/>
          <a:p>
            <a:pPr algn="just">
              <a:spcBef>
                <a:spcPts val="0"/>
              </a:spcBef>
              <a:spcAft>
                <a:spcPts val="0"/>
              </a:spcAft>
            </a:pPr>
            <a:r>
              <a:rPr lang="en-US" sz="3200" b="0" i="0" u="sng">
                <a:solidFill>
                  <a:srgbClr val="000000"/>
                </a:solidFill>
                <a:effectLst/>
                <a:latin typeface="Arial" panose="020B0604020202020204" pitchFamily="34" charset="0"/>
              </a:rPr>
              <a:t>1. Creates a Margin of Safety for Passing Vehicles</a:t>
            </a:r>
          </a:p>
          <a:p>
            <a:pPr algn="just">
              <a:spcBef>
                <a:spcPts val="0"/>
              </a:spcBef>
              <a:spcAft>
                <a:spcPts val="0"/>
              </a:spcAft>
            </a:pPr>
            <a:endParaRPr lang="en-US" sz="2800" u="sng">
              <a:solidFill>
                <a:srgbClr val="000000"/>
              </a:solidFill>
              <a:latin typeface="Arial" panose="020B0604020202020204" pitchFamily="34" charset="0"/>
            </a:endParaRPr>
          </a:p>
          <a:p>
            <a:pPr marL="457200" indent="-457200" algn="just">
              <a:spcBef>
                <a:spcPts val="0"/>
              </a:spcBef>
              <a:spcAft>
                <a:spcPts val="0"/>
              </a:spcAft>
              <a:buFont typeface="Arial" panose="020B0604020202020204" pitchFamily="34" charset="0"/>
              <a:buChar char="•"/>
            </a:pPr>
            <a:r>
              <a:rPr lang="en-US" sz="2800">
                <a:solidFill>
                  <a:srgbClr val="000000"/>
                </a:solidFill>
                <a:latin typeface="Arial" panose="020B0604020202020204" pitchFamily="34" charset="0"/>
              </a:rPr>
              <a:t>Current</a:t>
            </a:r>
            <a:r>
              <a:rPr lang="en-US" sz="2800" b="0" i="0">
                <a:solidFill>
                  <a:srgbClr val="000000"/>
                </a:solidFill>
                <a:effectLst/>
                <a:latin typeface="Arial" panose="020B0604020202020204" pitchFamily="34" charset="0"/>
              </a:rPr>
              <a:t> 3-foot passing rule difficult to enforce</a:t>
            </a:r>
          </a:p>
          <a:p>
            <a:pPr marL="457200" indent="-457200" algn="just">
              <a:spcBef>
                <a:spcPts val="0"/>
              </a:spcBef>
              <a:spcAft>
                <a:spcPts val="0"/>
              </a:spcAft>
              <a:buFont typeface="Arial" panose="020B0604020202020204" pitchFamily="34" charset="0"/>
              <a:buChar char="•"/>
            </a:pPr>
            <a:r>
              <a:rPr lang="en-US" sz="2800" b="0" i="0">
                <a:solidFill>
                  <a:srgbClr val="000000"/>
                </a:solidFill>
                <a:effectLst/>
                <a:latin typeface="Arial" panose="020B0604020202020204" pitchFamily="34" charset="0"/>
              </a:rPr>
              <a:t>New law drivers must pass bikes going into the next lane, if possible</a:t>
            </a:r>
          </a:p>
        </p:txBody>
      </p:sp>
      <p:pic>
        <p:nvPicPr>
          <p:cNvPr id="2050" name="Picture 2" descr="Safely Passing Bicyclists Chart">
            <a:extLst>
              <a:ext uri="{FF2B5EF4-FFF2-40B4-BE49-F238E27FC236}">
                <a16:creationId xmlns:a16="http://schemas.microsoft.com/office/drawing/2014/main" id="{718E71E1-DC9C-400F-9D29-815BFEEF65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6097" y="2564816"/>
            <a:ext cx="3276600" cy="218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85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01F3FC2-0CA7-44E2-B365-0C1C192844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AA28FB93-95A7-4FDC-8465-018F5B4D69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EE040581-5351-4206-8622-1AB9B6F1B8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85265A31-16F0-4D1B-8B59-46B4F1DD7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6D50067-72E5-4961-9777-1BD8CE44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41352C-2B42-41EA-A99F-BC0FA1735B92}"/>
              </a:ext>
            </a:extLst>
          </p:cNvPr>
          <p:cNvSpPr>
            <a:spLocks noGrp="1"/>
          </p:cNvSpPr>
          <p:nvPr>
            <p:ph type="title"/>
          </p:nvPr>
        </p:nvSpPr>
        <p:spPr>
          <a:xfrm>
            <a:off x="1065197" y="5408315"/>
            <a:ext cx="10058400" cy="822960"/>
          </a:xfrm>
        </p:spPr>
        <p:txBody>
          <a:bodyPr vert="horz" lIns="91440" tIns="45720" rIns="91440" bIns="45720" rtlCol="0" anchor="b">
            <a:normAutofit/>
          </a:bodyPr>
          <a:lstStyle/>
          <a:p>
            <a:r>
              <a:rPr lang="en-US" sz="4400" b="1" err="1"/>
              <a:t>OmniBike</a:t>
            </a:r>
            <a:r>
              <a:rPr lang="en-US" sz="4400" b="1"/>
              <a:t> Bill Has 5 Components (</a:t>
            </a:r>
            <a:r>
              <a:rPr lang="en-US" sz="4400" b="1" err="1"/>
              <a:t>con’t</a:t>
            </a:r>
            <a:r>
              <a:rPr lang="en-US" sz="4400" b="1"/>
              <a:t>)</a:t>
            </a:r>
            <a:endParaRPr lang="en-US" sz="4400" b="1">
              <a:solidFill>
                <a:srgbClr val="FFFFFF"/>
              </a:solidFill>
            </a:endParaRPr>
          </a:p>
        </p:txBody>
      </p:sp>
      <p:sp>
        <p:nvSpPr>
          <p:cNvPr id="35" name="Rectangle 34">
            <a:extLst>
              <a:ext uri="{FF2B5EF4-FFF2-40B4-BE49-F238E27FC236}">
                <a16:creationId xmlns:a16="http://schemas.microsoft.com/office/drawing/2014/main" id="{7BD3CFE0-CBDC-4721-8819-C75F13CA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close up of a sign&#10;&#10;Description automatically generated">
            <a:extLst>
              <a:ext uri="{FF2B5EF4-FFF2-40B4-BE49-F238E27FC236}">
                <a16:creationId xmlns:a16="http://schemas.microsoft.com/office/drawing/2014/main" id="{A9197359-15E3-424D-9B32-5AC0E084B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723" y="6082561"/>
            <a:ext cx="2053945" cy="822263"/>
          </a:xfrm>
          <a:prstGeom prst="rect">
            <a:avLst/>
          </a:prstGeom>
        </p:spPr>
      </p:pic>
      <p:sp>
        <p:nvSpPr>
          <p:cNvPr id="6" name="TextBox 5">
            <a:extLst>
              <a:ext uri="{FF2B5EF4-FFF2-40B4-BE49-F238E27FC236}">
                <a16:creationId xmlns:a16="http://schemas.microsoft.com/office/drawing/2014/main" id="{2FB4A56E-8D8C-2AB8-8CE1-B12822B0D0C2}"/>
              </a:ext>
            </a:extLst>
          </p:cNvPr>
          <p:cNvSpPr txBox="1"/>
          <p:nvPr/>
        </p:nvSpPr>
        <p:spPr>
          <a:xfrm>
            <a:off x="260757" y="149494"/>
            <a:ext cx="11667280" cy="3539430"/>
          </a:xfrm>
          <a:prstGeom prst="rect">
            <a:avLst/>
          </a:prstGeom>
          <a:noFill/>
        </p:spPr>
        <p:txBody>
          <a:bodyPr wrap="square" lIns="91440" tIns="45720" rIns="91440" bIns="45720" anchor="t">
            <a:spAutoFit/>
          </a:bodyPr>
          <a:lstStyle/>
          <a:p>
            <a:pPr algn="just"/>
            <a:r>
              <a:rPr lang="en-US" sz="2800" i="0" u="sng">
                <a:solidFill>
                  <a:srgbClr val="000000"/>
                </a:solidFill>
                <a:effectLst/>
                <a:latin typeface="Arial"/>
                <a:cs typeface="Arial"/>
              </a:rPr>
              <a:t>2. Clarifies </a:t>
            </a:r>
            <a:r>
              <a:rPr lang="en-US" sz="2800" u="sng">
                <a:solidFill>
                  <a:srgbClr val="000000"/>
                </a:solidFill>
                <a:latin typeface="Arial"/>
                <a:cs typeface="Arial"/>
              </a:rPr>
              <a:t>E-Bike A</a:t>
            </a:r>
            <a:r>
              <a:rPr lang="en-US" sz="2800" i="0" u="sng">
                <a:solidFill>
                  <a:srgbClr val="000000"/>
                </a:solidFill>
                <a:effectLst/>
                <a:latin typeface="Arial"/>
                <a:cs typeface="Arial"/>
              </a:rPr>
              <a:t>ccess on </a:t>
            </a:r>
            <a:r>
              <a:rPr lang="en-US" sz="2800" u="sng">
                <a:solidFill>
                  <a:srgbClr val="000000"/>
                </a:solidFill>
                <a:latin typeface="Arial"/>
                <a:cs typeface="Arial"/>
              </a:rPr>
              <a:t>bikeways, bicycle lanes, equestrian trails, hiking trails and recreational trails </a:t>
            </a:r>
            <a:endParaRPr lang="en-US" sz="2800" i="0" u="sng">
              <a:solidFill>
                <a:srgbClr val="000000"/>
              </a:solidFill>
              <a:effectLst/>
              <a:latin typeface="Arial" panose="020B0604020202020204" pitchFamily="34" charset="0"/>
            </a:endParaRPr>
          </a:p>
          <a:p>
            <a:pPr marL="285750" indent="-285750" algn="just">
              <a:spcBef>
                <a:spcPts val="0"/>
              </a:spcBef>
              <a:spcAft>
                <a:spcPts val="0"/>
              </a:spcAft>
              <a:buFont typeface="Arial" panose="020B0604020202020204" pitchFamily="34" charset="0"/>
              <a:buChar char="•"/>
            </a:pPr>
            <a:endParaRPr lang="en-US" sz="1400" b="0" i="0">
              <a:solidFill>
                <a:srgbClr val="000000"/>
              </a:solidFill>
              <a:effectLst/>
              <a:latin typeface="Arial" panose="020B0604020202020204" pitchFamily="34" charset="0"/>
            </a:endParaRPr>
          </a:p>
          <a:p>
            <a:pPr marL="285750" indent="-285750" algn="just">
              <a:spcBef>
                <a:spcPts val="0"/>
              </a:spcBef>
              <a:spcAft>
                <a:spcPts val="0"/>
              </a:spcAft>
              <a:buFont typeface="Arial" panose="020B0604020202020204" pitchFamily="34" charset="0"/>
              <a:buChar char="•"/>
            </a:pPr>
            <a:r>
              <a:rPr lang="en-US" sz="2200" b="0" i="0">
                <a:solidFill>
                  <a:srgbClr val="000000"/>
                </a:solidFill>
                <a:effectLst/>
                <a:latin typeface="Arial"/>
                <a:cs typeface="Arial"/>
              </a:rPr>
              <a:t>Previous laws:</a:t>
            </a:r>
          </a:p>
          <a:p>
            <a:pPr marL="800100" lvl="1" indent="-342900" algn="just">
              <a:buFont typeface="Wingdings" panose="05000000000000000000" pitchFamily="2" charset="2"/>
              <a:buChar char="q"/>
            </a:pPr>
            <a:r>
              <a:rPr lang="en-US" sz="2200" b="0" i="0">
                <a:solidFill>
                  <a:srgbClr val="000000"/>
                </a:solidFill>
                <a:effectLst/>
                <a:latin typeface="Arial"/>
                <a:cs typeface="Arial"/>
              </a:rPr>
              <a:t>prohibited Class 3 e-bikes on all bicycle paths without posting signage</a:t>
            </a:r>
          </a:p>
          <a:p>
            <a:pPr marL="800100" lvl="1" indent="-342900" algn="just">
              <a:buFont typeface="Wingdings" panose="05000000000000000000" pitchFamily="2" charset="2"/>
              <a:buChar char="q"/>
            </a:pPr>
            <a:r>
              <a:rPr lang="en-US" sz="2200">
                <a:solidFill>
                  <a:srgbClr val="000000"/>
                </a:solidFill>
                <a:latin typeface="Arial"/>
                <a:cs typeface="Arial"/>
              </a:rPr>
              <a:t>allowed prohibition of any </a:t>
            </a:r>
            <a:r>
              <a:rPr lang="en-US" sz="2200" b="0" i="0">
                <a:solidFill>
                  <a:srgbClr val="000000"/>
                </a:solidFill>
                <a:effectLst/>
                <a:latin typeface="Arial"/>
                <a:cs typeface="Arial"/>
              </a:rPr>
              <a:t>class of e-bikes on any of these facilities with signage</a:t>
            </a:r>
          </a:p>
          <a:p>
            <a:pPr marL="285750" indent="-285750" algn="just">
              <a:buFont typeface="Arial" panose="020B0604020202020204" pitchFamily="34" charset="0"/>
              <a:buChar char="•"/>
            </a:pPr>
            <a:r>
              <a:rPr lang="en-US" sz="2200">
                <a:solidFill>
                  <a:srgbClr val="000000"/>
                </a:solidFill>
                <a:latin typeface="Arial"/>
                <a:cs typeface="Arial"/>
              </a:rPr>
              <a:t>New laws:</a:t>
            </a:r>
          </a:p>
          <a:p>
            <a:pPr marL="800100" lvl="1" indent="-342900" algn="just">
              <a:buFont typeface="Wingdings" panose="05000000000000000000" pitchFamily="2" charset="2"/>
              <a:buChar char="q"/>
            </a:pPr>
            <a:r>
              <a:rPr lang="en-US" sz="2200">
                <a:solidFill>
                  <a:srgbClr val="000000"/>
                </a:solidFill>
                <a:latin typeface="Arial"/>
                <a:cs typeface="Arial"/>
              </a:rPr>
              <a:t>e-bikes allowed to bike anywhere a bike is allowed unless a sign is posted</a:t>
            </a:r>
          </a:p>
          <a:p>
            <a:pPr marL="800100" lvl="1" indent="-342900" algn="just">
              <a:buFont typeface="Wingdings" panose="05000000000000000000" pitchFamily="2" charset="2"/>
              <a:buChar char="q"/>
            </a:pPr>
            <a:r>
              <a:rPr lang="en-US" sz="2200" b="0" i="0">
                <a:solidFill>
                  <a:srgbClr val="000000"/>
                </a:solidFill>
                <a:effectLst/>
                <a:latin typeface="Arial"/>
                <a:cs typeface="Arial"/>
              </a:rPr>
              <a:t>can prohibit Class 3 e-bikes on bikeways, bike paths, bike lanes with a posted sign</a:t>
            </a:r>
          </a:p>
          <a:p>
            <a:pPr marL="800100" lvl="1" indent="-342900" algn="just">
              <a:buFont typeface="Wingdings" panose="05000000000000000000" pitchFamily="2" charset="2"/>
              <a:buChar char="q"/>
            </a:pPr>
            <a:r>
              <a:rPr lang="en-US" sz="2200" b="0" i="0">
                <a:solidFill>
                  <a:srgbClr val="000000"/>
                </a:solidFill>
                <a:effectLst/>
                <a:latin typeface="Arial"/>
                <a:cs typeface="Arial"/>
              </a:rPr>
              <a:t>can prohibit any class of e-bikes on equestrian, hiking trail, or recreational trail</a:t>
            </a:r>
            <a:r>
              <a:rPr lang="en-US" sz="2200">
                <a:solidFill>
                  <a:srgbClr val="000000"/>
                </a:solidFill>
                <a:latin typeface="Arial"/>
                <a:cs typeface="Arial"/>
              </a:rPr>
              <a:t> </a:t>
            </a:r>
            <a:endParaRPr lang="en-US" sz="2200" b="0" i="0">
              <a:solidFill>
                <a:srgbClr val="000000"/>
              </a:solidFill>
              <a:effectLst/>
              <a:latin typeface="Arial" panose="020B0604020202020204" pitchFamily="34" charset="0"/>
              <a:cs typeface="Arial"/>
            </a:endParaRPr>
          </a:p>
        </p:txBody>
      </p:sp>
      <p:pic>
        <p:nvPicPr>
          <p:cNvPr id="3" name="Picture 20" descr="Take a Short Hike Near the Visitor Center (U.S. National Park Service)">
            <a:extLst>
              <a:ext uri="{FF2B5EF4-FFF2-40B4-BE49-F238E27FC236}">
                <a16:creationId xmlns:a16="http://schemas.microsoft.com/office/drawing/2014/main" id="{7463ABCB-3BF9-3EA9-BF84-DC66F49524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2148" y="3605814"/>
            <a:ext cx="2228509" cy="125353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4">
            <a:extLst>
              <a:ext uri="{FF2B5EF4-FFF2-40B4-BE49-F238E27FC236}">
                <a16:creationId xmlns:a16="http://schemas.microsoft.com/office/drawing/2014/main" id="{889F8E88-5530-7C30-AB8C-EC4A9039EDD5}"/>
              </a:ext>
            </a:extLst>
          </p:cNvPr>
          <p:cNvSpPr>
            <a:spLocks noChangeAspect="1" noChangeArrowheads="1"/>
          </p:cNvSpPr>
          <p:nvPr/>
        </p:nvSpPr>
        <p:spPr bwMode="auto">
          <a:xfrm>
            <a:off x="5997816" y="1549573"/>
            <a:ext cx="184432" cy="1844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18" descr="Hiking Safety Signs">
            <a:extLst>
              <a:ext uri="{FF2B5EF4-FFF2-40B4-BE49-F238E27FC236}">
                <a16:creationId xmlns:a16="http://schemas.microsoft.com/office/drawing/2014/main" id="{F5F816FA-414D-5DFF-71AF-85431B4ED5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44" y="3586771"/>
            <a:ext cx="1581543" cy="12652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2023 Best 10 Trails and Hikes in Willoughby | AllTrails">
            <a:extLst>
              <a:ext uri="{FF2B5EF4-FFF2-40B4-BE49-F238E27FC236}">
                <a16:creationId xmlns:a16="http://schemas.microsoft.com/office/drawing/2014/main" id="{945B44C8-12AD-598A-B6B1-6B8A56B912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4408" y="3593052"/>
            <a:ext cx="942680" cy="1256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49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01F3FC2-0CA7-44E2-B365-0C1C192844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AA28FB93-95A7-4FDC-8465-018F5B4D69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EE040581-5351-4206-8622-1AB9B6F1B8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85265A31-16F0-4D1B-8B59-46B4F1DD7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6D50067-72E5-4961-9777-1BD8CE44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41352C-2B42-41EA-A99F-BC0FA1735B92}"/>
              </a:ext>
            </a:extLst>
          </p:cNvPr>
          <p:cNvSpPr>
            <a:spLocks noGrp="1"/>
          </p:cNvSpPr>
          <p:nvPr>
            <p:ph type="title"/>
          </p:nvPr>
        </p:nvSpPr>
        <p:spPr>
          <a:xfrm>
            <a:off x="1065197" y="5408315"/>
            <a:ext cx="10058400" cy="822960"/>
          </a:xfrm>
        </p:spPr>
        <p:txBody>
          <a:bodyPr vert="horz" lIns="91440" tIns="45720" rIns="91440" bIns="45720" rtlCol="0" anchor="b">
            <a:normAutofit/>
          </a:bodyPr>
          <a:lstStyle/>
          <a:p>
            <a:r>
              <a:rPr lang="en-US" sz="4400" b="1" err="1"/>
              <a:t>OmniBike</a:t>
            </a:r>
            <a:r>
              <a:rPr lang="en-US" sz="4400" b="1"/>
              <a:t> Bill Has 5 Components (</a:t>
            </a:r>
            <a:r>
              <a:rPr lang="en-US" sz="4400" b="1" err="1"/>
              <a:t>con’t</a:t>
            </a:r>
            <a:r>
              <a:rPr lang="en-US" sz="4400" b="1"/>
              <a:t>)</a:t>
            </a:r>
            <a:endParaRPr lang="en-US" sz="4400" b="1">
              <a:solidFill>
                <a:srgbClr val="FFFFFF"/>
              </a:solidFill>
            </a:endParaRPr>
          </a:p>
        </p:txBody>
      </p:sp>
      <p:sp>
        <p:nvSpPr>
          <p:cNvPr id="35" name="Rectangle 34">
            <a:extLst>
              <a:ext uri="{FF2B5EF4-FFF2-40B4-BE49-F238E27FC236}">
                <a16:creationId xmlns:a16="http://schemas.microsoft.com/office/drawing/2014/main" id="{7BD3CFE0-CBDC-4721-8819-C75F13CA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close up of a sign&#10;&#10;Description automatically generated">
            <a:extLst>
              <a:ext uri="{FF2B5EF4-FFF2-40B4-BE49-F238E27FC236}">
                <a16:creationId xmlns:a16="http://schemas.microsoft.com/office/drawing/2014/main" id="{A9197359-15E3-424D-9B32-5AC0E084B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723" y="6082561"/>
            <a:ext cx="2053945" cy="822263"/>
          </a:xfrm>
          <a:prstGeom prst="rect">
            <a:avLst/>
          </a:prstGeom>
        </p:spPr>
      </p:pic>
      <p:sp>
        <p:nvSpPr>
          <p:cNvPr id="6" name="TextBox 5">
            <a:extLst>
              <a:ext uri="{FF2B5EF4-FFF2-40B4-BE49-F238E27FC236}">
                <a16:creationId xmlns:a16="http://schemas.microsoft.com/office/drawing/2014/main" id="{2FB4A56E-8D8C-2AB8-8CE1-B12822B0D0C2}"/>
              </a:ext>
            </a:extLst>
          </p:cNvPr>
          <p:cNvSpPr txBox="1"/>
          <p:nvPr/>
        </p:nvSpPr>
        <p:spPr>
          <a:xfrm>
            <a:off x="168160" y="282181"/>
            <a:ext cx="11667280" cy="2169825"/>
          </a:xfrm>
          <a:prstGeom prst="rect">
            <a:avLst/>
          </a:prstGeom>
          <a:noFill/>
        </p:spPr>
        <p:txBody>
          <a:bodyPr wrap="square">
            <a:spAutoFit/>
          </a:bodyPr>
          <a:lstStyle/>
          <a:p>
            <a:pPr algn="just">
              <a:spcBef>
                <a:spcPts val="0"/>
              </a:spcBef>
              <a:spcAft>
                <a:spcPts val="0"/>
              </a:spcAft>
            </a:pPr>
            <a:r>
              <a:rPr lang="en-US" sz="2800" i="0" u="sng">
                <a:solidFill>
                  <a:srgbClr val="000000"/>
                </a:solidFill>
                <a:effectLst/>
                <a:latin typeface="Arial" panose="020B0604020202020204" pitchFamily="34" charset="0"/>
              </a:rPr>
              <a:t>3. Walk Signals Are For Bikes Too</a:t>
            </a:r>
          </a:p>
          <a:p>
            <a:pPr algn="just">
              <a:spcBef>
                <a:spcPts val="0"/>
              </a:spcBef>
              <a:spcAft>
                <a:spcPts val="0"/>
              </a:spcAft>
            </a:pPr>
            <a:endParaRPr lang="en-US" sz="1100" b="0" i="0">
              <a:solidFill>
                <a:srgbClr val="000000"/>
              </a:solidFill>
              <a:effectLst/>
              <a:latin typeface="Arial" panose="020B0604020202020204" pitchFamily="34" charset="0"/>
            </a:endParaRPr>
          </a:p>
          <a:p>
            <a:pPr marL="285750" indent="-285750" algn="just">
              <a:spcBef>
                <a:spcPts val="0"/>
              </a:spcBef>
              <a:spcAft>
                <a:spcPts val="0"/>
              </a:spcAft>
              <a:buFont typeface="Arial" panose="020B0604020202020204" pitchFamily="34" charset="0"/>
              <a:buChar char="•"/>
            </a:pPr>
            <a:r>
              <a:rPr lang="en-US" sz="2400" b="0" i="0">
                <a:solidFill>
                  <a:srgbClr val="000000"/>
                </a:solidFill>
                <a:effectLst/>
                <a:latin typeface="Arial" panose="020B0604020202020204" pitchFamily="34" charset="0"/>
              </a:rPr>
              <a:t>Advance walk signals for </a:t>
            </a:r>
            <a:r>
              <a:rPr lang="en-US" sz="2400" b="0" i="0" u="sng">
                <a:solidFill>
                  <a:srgbClr val="000000"/>
                </a:solidFill>
                <a:effectLst/>
                <a:latin typeface="Arial" panose="020B0604020202020204" pitchFamily="34" charset="0"/>
              </a:rPr>
              <a:t>pedestrians</a:t>
            </a:r>
            <a:r>
              <a:rPr lang="en-US" sz="2400" b="0" i="0">
                <a:solidFill>
                  <a:srgbClr val="000000"/>
                </a:solidFill>
                <a:effectLst/>
                <a:latin typeface="Arial" panose="020B0604020202020204" pitchFamily="34" charset="0"/>
              </a:rPr>
              <a:t> allows pedestrians to start crossing the street 3 to 7 seconds before cars are allowed to move</a:t>
            </a:r>
          </a:p>
          <a:p>
            <a:pPr marL="285750" indent="-285750" algn="just">
              <a:spcBef>
                <a:spcPts val="0"/>
              </a:spcBef>
              <a:spcAft>
                <a:spcPts val="0"/>
              </a:spcAft>
              <a:buFont typeface="Arial" panose="020B0604020202020204" pitchFamily="34" charset="0"/>
              <a:buChar char="•"/>
            </a:pPr>
            <a:r>
              <a:rPr lang="en-US" sz="2400" b="0" i="0">
                <a:solidFill>
                  <a:srgbClr val="000000"/>
                </a:solidFill>
                <a:effectLst/>
                <a:latin typeface="Arial" panose="020B0604020202020204" pitchFamily="34" charset="0"/>
              </a:rPr>
              <a:t>Its now legal for bicyclists to start crossing the street during advanced walk phase</a:t>
            </a:r>
          </a:p>
          <a:p>
            <a:pPr marL="285750" indent="-285750" algn="just">
              <a:spcBef>
                <a:spcPts val="0"/>
              </a:spcBef>
              <a:spcAft>
                <a:spcPts val="0"/>
              </a:spcAft>
              <a:buFont typeface="Arial" panose="020B0604020202020204" pitchFamily="34" charset="0"/>
              <a:buChar char="•"/>
            </a:pPr>
            <a:r>
              <a:rPr lang="en-US" sz="2400" b="0" i="0">
                <a:solidFill>
                  <a:srgbClr val="000000"/>
                </a:solidFill>
                <a:effectLst/>
                <a:latin typeface="Arial" panose="020B0604020202020204" pitchFamily="34" charset="0"/>
              </a:rPr>
              <a:t>Now the Caltrans default and will lead a trend in California</a:t>
            </a:r>
            <a:endParaRPr lang="en-US" sz="2000" b="0" i="0">
              <a:solidFill>
                <a:srgbClr val="000000"/>
              </a:solidFill>
              <a:effectLst/>
              <a:latin typeface="Arial" panose="020B0604020202020204" pitchFamily="34" charset="0"/>
            </a:endParaRPr>
          </a:p>
        </p:txBody>
      </p:sp>
      <p:pic>
        <p:nvPicPr>
          <p:cNvPr id="1026" name="Picture 2" descr="Traffic Signals">
            <a:extLst>
              <a:ext uri="{FF2B5EF4-FFF2-40B4-BE49-F238E27FC236}">
                <a16:creationId xmlns:a16="http://schemas.microsoft.com/office/drawing/2014/main" id="{EC4BE9AE-5652-86CC-A01C-41AC570E24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0407" y="2462219"/>
            <a:ext cx="3183644" cy="23877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ccess in allowing cyclists to follow pedestrian signals could mean  expansion to 3,494 intersections | amNewYork">
            <a:extLst>
              <a:ext uri="{FF2B5EF4-FFF2-40B4-BE49-F238E27FC236}">
                <a16:creationId xmlns:a16="http://schemas.microsoft.com/office/drawing/2014/main" id="{F436053E-A19F-EA51-461C-15F50F1AD9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639" y="2462220"/>
            <a:ext cx="4293623" cy="24044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bout those pesky pedestrian crossing buttons...">
            <a:extLst>
              <a:ext uri="{FF2B5EF4-FFF2-40B4-BE49-F238E27FC236}">
                <a16:creationId xmlns:a16="http://schemas.microsoft.com/office/drawing/2014/main" id="{AFABCEF5-DFDD-4AE9-2284-4886DE6BFB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1242" y="2522265"/>
            <a:ext cx="1758288" cy="234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60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89A18C41AAC3418EBFC4D13CA3E59E" ma:contentTypeVersion="17" ma:contentTypeDescription="Create a new document." ma:contentTypeScope="" ma:versionID="8076eaba1d71ec71e4ee2fed84b9017b">
  <xsd:schema xmlns:xsd="http://www.w3.org/2001/XMLSchema" xmlns:xs="http://www.w3.org/2001/XMLSchema" xmlns:p="http://schemas.microsoft.com/office/2006/metadata/properties" xmlns:ns2="dc22578f-816f-46db-a965-a1ef8daeb1c2" xmlns:ns3="faf2dff7-1506-4aa5-8991-bbb7af5dd8fc" targetNamespace="http://schemas.microsoft.com/office/2006/metadata/properties" ma:root="true" ma:fieldsID="e8f68ea18a4c701a9e76dd67f5fbc0f5" ns2:_="" ns3:_="">
    <xsd:import namespace="dc22578f-816f-46db-a965-a1ef8daeb1c2"/>
    <xsd:import namespace="faf2dff7-1506-4aa5-8991-bbb7af5dd8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_Flow_SignoffStatu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22578f-816f-46db-a965-a1ef8daeb1c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2b3e53e-12d5-4e58-a8f6-425b524cd83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af2dff7-1506-4aa5-8991-bbb7af5dd8fc"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bcb4c813-3d77-496f-a794-c7be73d0bcde}" ma:internalName="TaxCatchAll" ma:showField="CatchAllData" ma:web="faf2dff7-1506-4aa5-8991-bbb7af5dd8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dc22578f-816f-46db-a965-a1ef8daeb1c2" xsi:nil="true"/>
    <lcf76f155ced4ddcb4097134ff3c332f xmlns="dc22578f-816f-46db-a965-a1ef8daeb1c2">
      <Terms xmlns="http://schemas.microsoft.com/office/infopath/2007/PartnerControls"/>
    </lcf76f155ced4ddcb4097134ff3c332f>
    <TaxCatchAll xmlns="faf2dff7-1506-4aa5-8991-bbb7af5dd8fc" xsi:nil="true"/>
    <SharedWithUsers xmlns="faf2dff7-1506-4aa5-8991-bbb7af5dd8fc">
      <UserInfo>
        <DisplayName>Todd Muck</DisplayName>
        <AccountId>21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DF3227-48CF-4F03-8FA3-165C22010772}">
  <ds:schemaRefs>
    <ds:schemaRef ds:uri="dc22578f-816f-46db-a965-a1ef8daeb1c2"/>
    <ds:schemaRef ds:uri="faf2dff7-1506-4aa5-8991-bbb7af5dd8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BD61B95-7B6B-4585-84E6-E2163CB25299}">
  <ds:schemaRefs>
    <ds:schemaRef ds:uri="dc22578f-816f-46db-a965-a1ef8daeb1c2"/>
    <ds:schemaRef ds:uri="faf2dff7-1506-4aa5-8991-bbb7af5dd8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7B5F5C1-0AA1-4B0D-BFC7-21EA1E14B0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1148</Words>
  <Application>Microsoft Office PowerPoint</Application>
  <PresentationFormat>Widescreen</PresentationFormat>
  <Paragraphs>94</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Retrospect</vt:lpstr>
      <vt:lpstr>New Mobility Laws passed in 2022</vt:lpstr>
      <vt:lpstr>New Mobility Laws Enacted in 2022 AB 1909  is Groundbreaking</vt:lpstr>
      <vt:lpstr>Bicycles previously had to follow the rules of the road for automobiles (vehicular cycling)</vt:lpstr>
      <vt:lpstr>New Definition for E-Bikes</vt:lpstr>
      <vt:lpstr>3 Classes of E-Bikes</vt:lpstr>
      <vt:lpstr>Other Motorized Vehicles</vt:lpstr>
      <vt:lpstr>OmniBike Bill Has 5 Components</vt:lpstr>
      <vt:lpstr>OmniBike Bill Has 5 Components (con’t)</vt:lpstr>
      <vt:lpstr>OmniBike Bill Has 5 Components (con’t)</vt:lpstr>
      <vt:lpstr>OmniBike Bill Has 5 Components (con’t)</vt:lpstr>
      <vt:lpstr>OmniBike Bill Has 5 Components (con’t)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Measure X Audit Reports</dc:title>
  <dc:creator>Michael Zeller</dc:creator>
  <cp:lastModifiedBy>Doug Bilse</cp:lastModifiedBy>
  <cp:revision>1</cp:revision>
  <dcterms:created xsi:type="dcterms:W3CDTF">2020-02-13T21:16:08Z</dcterms:created>
  <dcterms:modified xsi:type="dcterms:W3CDTF">2023-02-22T17:20:44Z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0x0101009A89A18C41AAC3418EBFC4D13CA3E59E</vt:lpwstr>
  </property>
  <property fmtid="{D5CDD505-2E9C-101B-9397-08002B2CF9AE}" pid="3" name="MediaServiceImageTags">
    <vt:lpwstr/>
  </property>
</Properties>
</file>