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4"/>
    <p:sldMasterId id="2147483648" r:id="rId5"/>
  </p:sldMasterIdLst>
  <p:notesMasterIdLst>
    <p:notesMasterId r:id="rId53"/>
  </p:notesMasterIdLst>
  <p:sldIdLst>
    <p:sldId id="264" r:id="rId6"/>
    <p:sldId id="635" r:id="rId7"/>
    <p:sldId id="1059" r:id="rId8"/>
    <p:sldId id="1065" r:id="rId9"/>
    <p:sldId id="1082" r:id="rId10"/>
    <p:sldId id="971" r:id="rId11"/>
    <p:sldId id="1053" r:id="rId12"/>
    <p:sldId id="972" r:id="rId13"/>
    <p:sldId id="1083" r:id="rId14"/>
    <p:sldId id="1084" r:id="rId15"/>
    <p:sldId id="1086" r:id="rId16"/>
    <p:sldId id="1085" r:id="rId17"/>
    <p:sldId id="1052" r:id="rId18"/>
    <p:sldId id="1056" r:id="rId19"/>
    <p:sldId id="1061" r:id="rId20"/>
    <p:sldId id="1054" r:id="rId21"/>
    <p:sldId id="1028" r:id="rId22"/>
    <p:sldId id="927" r:id="rId23"/>
    <p:sldId id="508" r:id="rId24"/>
    <p:sldId id="1078" r:id="rId25"/>
    <p:sldId id="1034" r:id="rId26"/>
    <p:sldId id="1039" r:id="rId27"/>
    <p:sldId id="1040" r:id="rId28"/>
    <p:sldId id="1035" r:id="rId29"/>
    <p:sldId id="1038" r:id="rId30"/>
    <p:sldId id="1089" r:id="rId31"/>
    <p:sldId id="1043" r:id="rId32"/>
    <p:sldId id="1030" r:id="rId33"/>
    <p:sldId id="1037" r:id="rId34"/>
    <p:sldId id="1042" r:id="rId35"/>
    <p:sldId id="1041" r:id="rId36"/>
    <p:sldId id="1074" r:id="rId37"/>
    <p:sldId id="1070" r:id="rId38"/>
    <p:sldId id="1069" r:id="rId39"/>
    <p:sldId id="1068" r:id="rId40"/>
    <p:sldId id="1077" r:id="rId41"/>
    <p:sldId id="828" r:id="rId42"/>
    <p:sldId id="1016" r:id="rId43"/>
    <p:sldId id="1006" r:id="rId44"/>
    <p:sldId id="1017" r:id="rId45"/>
    <p:sldId id="1029" r:id="rId46"/>
    <p:sldId id="1009" r:id="rId47"/>
    <p:sldId id="361" r:id="rId48"/>
    <p:sldId id="1000" r:id="rId49"/>
    <p:sldId id="1024" r:id="rId50"/>
    <p:sldId id="1018" r:id="rId51"/>
    <p:sldId id="1047" r:id="rId52"/>
  </p:sldIdLst>
  <p:sldSz cx="9144000" cy="6858000" type="screen4x3"/>
  <p:notesSz cx="7102475" cy="9037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0" autoAdjust="0"/>
    <p:restoredTop sz="88516" autoAdjust="0"/>
  </p:normalViewPr>
  <p:slideViewPr>
    <p:cSldViewPr>
      <p:cViewPr varScale="1">
        <p:scale>
          <a:sx n="70" d="100"/>
          <a:sy n="70" d="100"/>
        </p:scale>
        <p:origin x="1718" y="48"/>
      </p:cViewPr>
      <p:guideLst>
        <p:guide orient="horz" pos="2160"/>
        <p:guide pos="2880"/>
      </p:guideLst>
    </p:cSldViewPr>
  </p:slideViewPr>
  <p:outlineViewPr>
    <p:cViewPr>
      <p:scale>
        <a:sx n="33" d="100"/>
        <a:sy n="33" d="100"/>
      </p:scale>
      <p:origin x="0" y="-8736"/>
    </p:cViewPr>
  </p:outlineViewPr>
  <p:notesTextViewPr>
    <p:cViewPr>
      <p:scale>
        <a:sx n="100" d="100"/>
        <a:sy n="100" d="100"/>
      </p:scale>
      <p:origin x="0" y="0"/>
    </p:cViewPr>
  </p:notesTextViewPr>
  <p:sorterViewPr>
    <p:cViewPr varScale="1">
      <p:scale>
        <a:sx n="100" d="100"/>
        <a:sy n="100" d="100"/>
      </p:scale>
      <p:origin x="0" y="-6144"/>
    </p:cViewPr>
  </p:sorterViewPr>
  <p:notesViewPr>
    <p:cSldViewPr>
      <p:cViewPr varScale="1">
        <p:scale>
          <a:sx n="64" d="100"/>
          <a:sy n="64" d="100"/>
        </p:scale>
        <p:origin x="314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eller" userId="0c3d4f63-0eee-450d-be24-c43610ffb5a4" providerId="ADAL" clId="{BDBBDDB3-22BD-4AF5-823A-20615EB67A15}"/>
    <pc:docChg chg="delSld">
      <pc:chgData name="Michael Zeller" userId="0c3d4f63-0eee-450d-be24-c43610ffb5a4" providerId="ADAL" clId="{BDBBDDB3-22BD-4AF5-823A-20615EB67A15}" dt="2023-01-25T16:35:43.597" v="1" actId="47"/>
      <pc:docMkLst>
        <pc:docMk/>
      </pc:docMkLst>
      <pc:sldChg chg="del">
        <pc:chgData name="Michael Zeller" userId="0c3d4f63-0eee-450d-be24-c43610ffb5a4" providerId="ADAL" clId="{BDBBDDB3-22BD-4AF5-823A-20615EB67A15}" dt="2023-01-25T16:35:43.597" v="1" actId="47"/>
        <pc:sldMkLst>
          <pc:docMk/>
          <pc:sldMk cId="3728414846" sldId="1062"/>
        </pc:sldMkLst>
      </pc:sldChg>
      <pc:sldChg chg="del">
        <pc:chgData name="Michael Zeller" userId="0c3d4f63-0eee-450d-be24-c43610ffb5a4" providerId="ADAL" clId="{BDBBDDB3-22BD-4AF5-823A-20615EB67A15}" dt="2023-01-25T16:35:33.374" v="0" actId="47"/>
        <pc:sldMkLst>
          <pc:docMk/>
          <pc:sldMk cId="2241737503" sldId="10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64B6A-1AAF-42E7-A45A-ADA4C83B42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A8899F-D3BD-454F-AB6A-110E0475C861}">
      <dgm:prSet custT="1"/>
      <dgm:spPr/>
      <dgm:t>
        <a:bodyPr/>
        <a:lstStyle/>
        <a:p>
          <a:r>
            <a:rPr lang="en-US" sz="4000" dirty="0"/>
            <a:t>City of Salinas</a:t>
          </a:r>
        </a:p>
      </dgm:t>
    </dgm:pt>
    <dgm:pt modelId="{841B9A1F-0E91-4931-AA51-955DDF8A68EA}" type="parTrans" cxnId="{3CD7FA08-E5D2-4B04-9B4E-D41FE1935295}">
      <dgm:prSet/>
      <dgm:spPr/>
      <dgm:t>
        <a:bodyPr/>
        <a:lstStyle/>
        <a:p>
          <a:endParaRPr lang="en-US"/>
        </a:p>
      </dgm:t>
    </dgm:pt>
    <dgm:pt modelId="{88DCF855-ED5B-4D90-8D84-492D52EBD5C9}" type="sibTrans" cxnId="{3CD7FA08-E5D2-4B04-9B4E-D41FE1935295}">
      <dgm:prSet/>
      <dgm:spPr/>
      <dgm:t>
        <a:bodyPr/>
        <a:lstStyle/>
        <a:p>
          <a:endParaRPr lang="en-US"/>
        </a:p>
      </dgm:t>
    </dgm:pt>
    <dgm:pt modelId="{5EC8BA6D-7C90-4428-ABA3-ACFF64DF389D}">
      <dgm:prSet custT="1"/>
      <dgm:spPr/>
      <dgm:t>
        <a:bodyPr/>
        <a:lstStyle/>
        <a:p>
          <a:r>
            <a:rPr lang="en-US" sz="3600" dirty="0"/>
            <a:t>Traffic Engineer</a:t>
          </a:r>
        </a:p>
      </dgm:t>
    </dgm:pt>
    <dgm:pt modelId="{7C18EEE2-C9F7-4A15-8F60-2FCD2C3CDBC1}" type="parTrans" cxnId="{A104CB5D-9E32-43A9-BC23-C0CFDD96C62B}">
      <dgm:prSet/>
      <dgm:spPr/>
      <dgm:t>
        <a:bodyPr/>
        <a:lstStyle/>
        <a:p>
          <a:endParaRPr lang="en-US"/>
        </a:p>
      </dgm:t>
    </dgm:pt>
    <dgm:pt modelId="{1DD92FE7-F92B-496B-9A5F-FE79E2A21F97}" type="sibTrans" cxnId="{A104CB5D-9E32-43A9-BC23-C0CFDD96C62B}">
      <dgm:prSet/>
      <dgm:spPr/>
      <dgm:t>
        <a:bodyPr/>
        <a:lstStyle/>
        <a:p>
          <a:endParaRPr lang="en-US"/>
        </a:p>
      </dgm:t>
    </dgm:pt>
    <dgm:pt modelId="{58113B74-57EF-4FD1-A222-6623349B4897}" type="pres">
      <dgm:prSet presAssocID="{C7964B6A-1AAF-42E7-A45A-ADA4C83B429D}" presName="linear" presStyleCnt="0">
        <dgm:presLayoutVars>
          <dgm:animLvl val="lvl"/>
          <dgm:resizeHandles val="exact"/>
        </dgm:presLayoutVars>
      </dgm:prSet>
      <dgm:spPr/>
    </dgm:pt>
    <dgm:pt modelId="{2A651A4B-EFF0-4F74-B16C-24F5366AA817}" type="pres">
      <dgm:prSet presAssocID="{30A8899F-D3BD-454F-AB6A-110E0475C861}" presName="parentText" presStyleLbl="node1" presStyleIdx="0" presStyleCnt="2" custLinFactY="-64804" custLinFactNeighborX="121" custLinFactNeighborY="-100000">
        <dgm:presLayoutVars>
          <dgm:chMax val="0"/>
          <dgm:bulletEnabled val="1"/>
        </dgm:presLayoutVars>
      </dgm:prSet>
      <dgm:spPr/>
    </dgm:pt>
    <dgm:pt modelId="{02E4DBBE-7872-4703-8F80-2EB1E86CC785}" type="pres">
      <dgm:prSet presAssocID="{88DCF855-ED5B-4D90-8D84-492D52EBD5C9}" presName="spacer" presStyleCnt="0"/>
      <dgm:spPr/>
    </dgm:pt>
    <dgm:pt modelId="{8DB2146A-08A6-4D75-93D5-1D3B242252F8}" type="pres">
      <dgm:prSet presAssocID="{5EC8BA6D-7C90-4428-ABA3-ACFF64DF389D}" presName="parentText" presStyleLbl="node1" presStyleIdx="1" presStyleCnt="2" custLinFactY="67210" custLinFactNeighborY="100000">
        <dgm:presLayoutVars>
          <dgm:chMax val="0"/>
          <dgm:bulletEnabled val="1"/>
        </dgm:presLayoutVars>
      </dgm:prSet>
      <dgm:spPr/>
    </dgm:pt>
  </dgm:ptLst>
  <dgm:cxnLst>
    <dgm:cxn modelId="{3CD7FA08-E5D2-4B04-9B4E-D41FE1935295}" srcId="{C7964B6A-1AAF-42E7-A45A-ADA4C83B429D}" destId="{30A8899F-D3BD-454F-AB6A-110E0475C861}" srcOrd="0" destOrd="0" parTransId="{841B9A1F-0E91-4931-AA51-955DDF8A68EA}" sibTransId="{88DCF855-ED5B-4D90-8D84-492D52EBD5C9}"/>
    <dgm:cxn modelId="{A104CB5D-9E32-43A9-BC23-C0CFDD96C62B}" srcId="{C7964B6A-1AAF-42E7-A45A-ADA4C83B429D}" destId="{5EC8BA6D-7C90-4428-ABA3-ACFF64DF389D}" srcOrd="1" destOrd="0" parTransId="{7C18EEE2-C9F7-4A15-8F60-2FCD2C3CDBC1}" sibTransId="{1DD92FE7-F92B-496B-9A5F-FE79E2A21F97}"/>
    <dgm:cxn modelId="{0B839F8C-21C6-4C4A-BC4A-A1B0D74D7953}" type="presOf" srcId="{30A8899F-D3BD-454F-AB6A-110E0475C861}" destId="{2A651A4B-EFF0-4F74-B16C-24F5366AA817}" srcOrd="0" destOrd="0" presId="urn:microsoft.com/office/officeart/2005/8/layout/vList2"/>
    <dgm:cxn modelId="{0447F7A0-0F12-4F80-978F-C5EA64BCB4E7}" type="presOf" srcId="{C7964B6A-1AAF-42E7-A45A-ADA4C83B429D}" destId="{58113B74-57EF-4FD1-A222-6623349B4897}" srcOrd="0" destOrd="0" presId="urn:microsoft.com/office/officeart/2005/8/layout/vList2"/>
    <dgm:cxn modelId="{876FCDDF-2A1B-4FDD-B985-7DE29465F423}" type="presOf" srcId="{5EC8BA6D-7C90-4428-ABA3-ACFF64DF389D}" destId="{8DB2146A-08A6-4D75-93D5-1D3B242252F8}" srcOrd="0" destOrd="0" presId="urn:microsoft.com/office/officeart/2005/8/layout/vList2"/>
    <dgm:cxn modelId="{DBD7A269-BF41-4687-8E91-36D913DE2551}" type="presParOf" srcId="{58113B74-57EF-4FD1-A222-6623349B4897}" destId="{2A651A4B-EFF0-4F74-B16C-24F5366AA817}" srcOrd="0" destOrd="0" presId="urn:microsoft.com/office/officeart/2005/8/layout/vList2"/>
    <dgm:cxn modelId="{CF2CFD39-138C-4AF0-B477-4840E59E881A}" type="presParOf" srcId="{58113B74-57EF-4FD1-A222-6623349B4897}" destId="{02E4DBBE-7872-4703-8F80-2EB1E86CC785}" srcOrd="1" destOrd="0" presId="urn:microsoft.com/office/officeart/2005/8/layout/vList2"/>
    <dgm:cxn modelId="{5461A30A-25D1-4EC0-BC95-ECEEEB821326}" type="presParOf" srcId="{58113B74-57EF-4FD1-A222-6623349B4897}" destId="{8DB2146A-08A6-4D75-93D5-1D3B242252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51A4B-EFF0-4F74-B16C-24F5366AA817}">
      <dsp:nvSpPr>
        <dsp:cNvPr id="0" name=""/>
        <dsp:cNvSpPr/>
      </dsp:nvSpPr>
      <dsp:spPr>
        <a:xfrm>
          <a:off x="0" y="0"/>
          <a:ext cx="3231368"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City of Salinas</a:t>
          </a:r>
        </a:p>
      </dsp:txBody>
      <dsp:txXfrm>
        <a:off x="74249" y="74249"/>
        <a:ext cx="3082870" cy="1372502"/>
      </dsp:txXfrm>
    </dsp:sp>
    <dsp:sp modelId="{8DB2146A-08A6-4D75-93D5-1D3B242252F8}">
      <dsp:nvSpPr>
        <dsp:cNvPr id="0" name=""/>
        <dsp:cNvSpPr/>
      </dsp:nvSpPr>
      <dsp:spPr>
        <a:xfrm>
          <a:off x="0" y="1968877"/>
          <a:ext cx="3231368"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Traffic Engineer</a:t>
          </a:r>
        </a:p>
      </dsp:txBody>
      <dsp:txXfrm>
        <a:off x="74249" y="2043126"/>
        <a:ext cx="3082870"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2AED8-C1DE-4B23-97E2-55B3752D0445}"/>
              </a:ext>
            </a:extLst>
          </p:cNvPr>
          <p:cNvSpPr>
            <a:spLocks noGrp="1"/>
          </p:cNvSpPr>
          <p:nvPr>
            <p:ph type="hdr" sz="quarter"/>
          </p:nvPr>
        </p:nvSpPr>
        <p:spPr>
          <a:xfrm>
            <a:off x="0" y="0"/>
            <a:ext cx="3078383" cy="452191"/>
          </a:xfrm>
          <a:prstGeom prst="rect">
            <a:avLst/>
          </a:prstGeom>
        </p:spPr>
        <p:txBody>
          <a:bodyPr vert="horz" lIns="93177" tIns="46589" rIns="93177" bIns="46589" rtlCol="0"/>
          <a:lstStyle>
            <a:lvl1pPr algn="l" eaLnBrk="1" hangingPunct="1">
              <a:defRPr sz="1200"/>
            </a:lvl1pPr>
          </a:lstStyle>
          <a:p>
            <a:pPr>
              <a:defRPr/>
            </a:pPr>
            <a:endParaRPr lang="en-US" dirty="0"/>
          </a:p>
        </p:txBody>
      </p:sp>
      <p:sp>
        <p:nvSpPr>
          <p:cNvPr id="3" name="Date Placeholder 2">
            <a:extLst>
              <a:ext uri="{FF2B5EF4-FFF2-40B4-BE49-F238E27FC236}">
                <a16:creationId xmlns:a16="http://schemas.microsoft.com/office/drawing/2014/main" id="{04576012-4C34-4F28-BD7F-ACF3D77A1F81}"/>
              </a:ext>
            </a:extLst>
          </p:cNvPr>
          <p:cNvSpPr>
            <a:spLocks noGrp="1"/>
          </p:cNvSpPr>
          <p:nvPr>
            <p:ph type="dt" idx="1"/>
          </p:nvPr>
        </p:nvSpPr>
        <p:spPr>
          <a:xfrm>
            <a:off x="4022485" y="0"/>
            <a:ext cx="3078383" cy="452191"/>
          </a:xfrm>
          <a:prstGeom prst="rect">
            <a:avLst/>
          </a:prstGeom>
        </p:spPr>
        <p:txBody>
          <a:bodyPr vert="horz" lIns="93177" tIns="46589" rIns="93177" bIns="46589" rtlCol="0"/>
          <a:lstStyle>
            <a:lvl1pPr algn="r" eaLnBrk="1" hangingPunct="1">
              <a:defRPr sz="1200"/>
            </a:lvl1pPr>
          </a:lstStyle>
          <a:p>
            <a:pPr>
              <a:defRPr/>
            </a:pPr>
            <a:fld id="{E1064408-FE45-4619-B9D4-F8815EB64B1D}" type="datetimeFigureOut">
              <a:rPr lang="en-US"/>
              <a:pPr>
                <a:defRPr/>
              </a:pPr>
              <a:t>1/25/2023</a:t>
            </a:fld>
            <a:endParaRPr lang="en-US" dirty="0"/>
          </a:p>
        </p:txBody>
      </p:sp>
      <p:sp>
        <p:nvSpPr>
          <p:cNvPr id="4" name="Slide Image Placeholder 3">
            <a:extLst>
              <a:ext uri="{FF2B5EF4-FFF2-40B4-BE49-F238E27FC236}">
                <a16:creationId xmlns:a16="http://schemas.microsoft.com/office/drawing/2014/main" id="{EF0EC050-1079-4058-B261-104741FB3AE8}"/>
              </a:ext>
            </a:extLst>
          </p:cNvPr>
          <p:cNvSpPr>
            <a:spLocks noGrp="1" noRot="1" noChangeAspect="1"/>
          </p:cNvSpPr>
          <p:nvPr>
            <p:ph type="sldImg" idx="2"/>
          </p:nvPr>
        </p:nvSpPr>
        <p:spPr>
          <a:xfrm>
            <a:off x="1292225" y="677863"/>
            <a:ext cx="4518025" cy="3389312"/>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8352A0A5-66D5-49FF-AE6C-B5CFD0E6FB68}"/>
              </a:ext>
            </a:extLst>
          </p:cNvPr>
          <p:cNvSpPr>
            <a:spLocks noGrp="1"/>
          </p:cNvSpPr>
          <p:nvPr>
            <p:ph type="body" sz="quarter" idx="3"/>
          </p:nvPr>
        </p:nvSpPr>
        <p:spPr>
          <a:xfrm>
            <a:off x="710891" y="4293496"/>
            <a:ext cx="5680693" cy="4066629"/>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F439952-7DBA-42C4-B629-E0A449E1C7C6}"/>
              </a:ext>
            </a:extLst>
          </p:cNvPr>
          <p:cNvSpPr>
            <a:spLocks noGrp="1"/>
          </p:cNvSpPr>
          <p:nvPr>
            <p:ph type="ftr" sz="quarter" idx="4"/>
          </p:nvPr>
        </p:nvSpPr>
        <p:spPr>
          <a:xfrm>
            <a:off x="0" y="8583904"/>
            <a:ext cx="3078383" cy="452191"/>
          </a:xfrm>
          <a:prstGeom prst="rect">
            <a:avLst/>
          </a:prstGeom>
        </p:spPr>
        <p:txBody>
          <a:bodyPr vert="horz" lIns="93177" tIns="46589" rIns="93177" bIns="46589" rtlCol="0" anchor="b"/>
          <a:lstStyle>
            <a:lvl1pPr algn="l" eaLnBrk="1" hangingPunct="1">
              <a:defRPr sz="1200"/>
            </a:lvl1pPr>
          </a:lstStyle>
          <a:p>
            <a:pPr>
              <a:defRPr/>
            </a:pPr>
            <a:endParaRPr lang="en-US" dirty="0"/>
          </a:p>
        </p:txBody>
      </p:sp>
      <p:sp>
        <p:nvSpPr>
          <p:cNvPr id="7" name="Slide Number Placeholder 6">
            <a:extLst>
              <a:ext uri="{FF2B5EF4-FFF2-40B4-BE49-F238E27FC236}">
                <a16:creationId xmlns:a16="http://schemas.microsoft.com/office/drawing/2014/main" id="{2FA95544-9B96-4C27-8E5F-A439BFC9C15E}"/>
              </a:ext>
            </a:extLst>
          </p:cNvPr>
          <p:cNvSpPr>
            <a:spLocks noGrp="1"/>
          </p:cNvSpPr>
          <p:nvPr>
            <p:ph type="sldNum" sz="quarter" idx="5"/>
          </p:nvPr>
        </p:nvSpPr>
        <p:spPr>
          <a:xfrm>
            <a:off x="4022485" y="8583904"/>
            <a:ext cx="3078383" cy="452191"/>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9FC0778E-9434-41E9-AD7E-D51390B9372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Each year, the Transportation Agency presents this Excellence Awards Ceremony to honor individuals, businesses, groups, programs and projects in recognition of their efforts to improve transportation in Monterey County.  While we continue to recover from the pandemic and the recent winter storms, we are pleased to showcase one outstanding employee, who has exceled at his job and has gone above and beyond, in performing his duties to benefit of the people of Salinas, and to recognize an outstanding transportation project, that true to its designed, weather the 2023 winter storm.   </a:t>
            </a:r>
            <a:endParaRPr lang="en-US" sz="1800" b="1" dirty="0">
              <a:effectLst/>
              <a:latin typeface="Times New Roman" panose="02020603050405020304" pitchFamily="18" charset="0"/>
              <a:ea typeface="Times New Roman" panose="02020603050405020304" pitchFamily="18" charset="0"/>
            </a:endParaRPr>
          </a:p>
          <a:p>
            <a:pPr marL="57150" marR="0">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57150" marR="0">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a:t>
            </a:fld>
            <a:endParaRPr lang="en-US" altLang="en-US" dirty="0"/>
          </a:p>
        </p:txBody>
      </p:sp>
    </p:spTree>
    <p:extLst>
      <p:ext uri="{BB962C8B-B14F-4D97-AF65-F5344CB8AC3E}">
        <p14:creationId xmlns:p14="http://schemas.microsoft.com/office/powerpoint/2010/main" val="245924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Safe Routes to School is a regional Measure X funded program designed to improve safety and health of children</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11</a:t>
            </a:fld>
            <a:endParaRPr lang="en-US" altLang="en-US" dirty="0"/>
          </a:p>
        </p:txBody>
      </p:sp>
    </p:spTree>
    <p:extLst>
      <p:ext uri="{BB962C8B-B14F-4D97-AF65-F5344CB8AC3E}">
        <p14:creationId xmlns:p14="http://schemas.microsoft.com/office/powerpoint/2010/main" val="197752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By funding projects and programs </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12</a:t>
            </a:fld>
            <a:endParaRPr lang="en-US" altLang="en-US" dirty="0"/>
          </a:p>
        </p:txBody>
      </p:sp>
    </p:spTree>
    <p:extLst>
      <p:ext uri="{BB962C8B-B14F-4D97-AF65-F5344CB8AC3E}">
        <p14:creationId xmlns:p14="http://schemas.microsoft.com/office/powerpoint/2010/main" val="262738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such as sidewalks, bikeways and educational programs)that promote safe walking,  bicycling or scooting to school. </a:t>
            </a:r>
            <a:endParaRPr lang="en-US" sz="1800" b="1"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p>
            <a:pPr marL="0" marR="0">
              <a:spcBef>
                <a:spcPts val="0"/>
              </a:spcBef>
              <a:spcAft>
                <a:spcPts val="0"/>
              </a:spcAft>
            </a:pPr>
            <a:r>
              <a:rPr lang="en-US" sz="1800" b="1" u="none" strike="noStrike"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none" strike="noStrike"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13</a:t>
            </a:fld>
            <a:endParaRPr lang="en-US" altLang="en-US" dirty="0"/>
          </a:p>
        </p:txBody>
      </p:sp>
    </p:spTree>
    <p:extLst>
      <p:ext uri="{BB962C8B-B14F-4D97-AF65-F5344CB8AC3E}">
        <p14:creationId xmlns:p14="http://schemas.microsoft.com/office/powerpoint/2010/main" val="259080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adopted Salinas Safe Routes to School Program provides  safety improvement recommendations and educational programming for 45 schools throughout Salinas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14</a:t>
            </a:fld>
            <a:endParaRPr lang="en-US" altLang="en-US" dirty="0"/>
          </a:p>
        </p:txBody>
      </p:sp>
    </p:spTree>
    <p:extLst>
      <p:ext uri="{BB962C8B-B14F-4D97-AF65-F5344CB8AC3E}">
        <p14:creationId xmlns:p14="http://schemas.microsoft.com/office/powerpoint/2010/main" val="15549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Example: Pop-Up Demonstration at McKinnon Middle School in Salinas</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15</a:t>
            </a:fld>
            <a:endParaRPr lang="en-US" altLang="en-US" dirty="0"/>
          </a:p>
        </p:txBody>
      </p:sp>
    </p:spTree>
    <p:extLst>
      <p:ext uri="{BB962C8B-B14F-4D97-AF65-F5344CB8AC3E}">
        <p14:creationId xmlns:p14="http://schemas.microsoft.com/office/powerpoint/2010/main" val="1213181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With that we recognized, Andrew Easterling, pictured here with his dedicated co-workers for this Transportation Excellence Award.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16</a:t>
            </a:fld>
            <a:endParaRPr lang="en-US" altLang="en-US" dirty="0"/>
          </a:p>
        </p:txBody>
      </p:sp>
    </p:spTree>
    <p:extLst>
      <p:ext uri="{BB962C8B-B14F-4D97-AF65-F5344CB8AC3E}">
        <p14:creationId xmlns:p14="http://schemas.microsoft.com/office/powerpoint/2010/main" val="266731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17</a:t>
            </a:fld>
            <a:endParaRPr lang="en-US" altLang="en-US" dirty="0"/>
          </a:p>
        </p:txBody>
      </p:sp>
    </p:spTree>
    <p:extLst>
      <p:ext uri="{BB962C8B-B14F-4D97-AF65-F5344CB8AC3E}">
        <p14:creationId xmlns:p14="http://schemas.microsoft.com/office/powerpoint/2010/main" val="50898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18</a:t>
            </a:fld>
            <a:endParaRPr lang="en-US" altLang="en-US" dirty="0"/>
          </a:p>
        </p:txBody>
      </p:sp>
    </p:spTree>
    <p:extLst>
      <p:ext uri="{BB962C8B-B14F-4D97-AF65-F5344CB8AC3E}">
        <p14:creationId xmlns:p14="http://schemas.microsoft.com/office/powerpoint/2010/main" val="119419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rPr>
              <a:t>completed in 2022  is a nearly a one mile stretch of coastline in PG known as Point Pinos, on Ocean View Boulevard . </a:t>
            </a:r>
            <a:endParaRPr lang="en-US" sz="1800"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19</a:t>
            </a:fld>
            <a:endParaRPr lang="en-US" altLang="en-US" dirty="0"/>
          </a:p>
        </p:txBody>
      </p:sp>
    </p:spTree>
    <p:extLst>
      <p:ext uri="{BB962C8B-B14F-4D97-AF65-F5344CB8AC3E}">
        <p14:creationId xmlns:p14="http://schemas.microsoft.com/office/powerpoint/2010/main" val="103470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The project completed in 2022  is a nearly a one mile stretch of coastline in PG known as Point Pinos, on Ocean View Boulevard . </a:t>
            </a:r>
            <a:endParaRPr lang="en-US" sz="1800"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20</a:t>
            </a:fld>
            <a:endParaRPr lang="en-US" altLang="en-US" dirty="0"/>
          </a:p>
        </p:txBody>
      </p:sp>
    </p:spTree>
    <p:extLst>
      <p:ext uri="{BB962C8B-B14F-4D97-AF65-F5344CB8AC3E}">
        <p14:creationId xmlns:p14="http://schemas.microsoft.com/office/powerpoint/2010/main" val="97536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Our first award is an individual award to the public servant, who as exceled at their job and has gone above and beyond,</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a:t>
            </a:fld>
            <a:endParaRPr lang="en-US" altLang="en-US" dirty="0"/>
          </a:p>
        </p:txBody>
      </p:sp>
    </p:spTree>
    <p:extLst>
      <p:ext uri="{BB962C8B-B14F-4D97-AF65-F5344CB8AC3E}">
        <p14:creationId xmlns:p14="http://schemas.microsoft.com/office/powerpoint/2010/main" val="225518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BEFORE: </a:t>
            </a:r>
            <a:r>
              <a:rPr lang="en-US" sz="1800" b="1" i="0" u="none" strike="noStrike" baseline="0" dirty="0">
                <a:solidFill>
                  <a:srgbClr val="6E5E50"/>
                </a:solidFill>
                <a:latin typeface="BigShouldersDisplay-Bold"/>
              </a:rPr>
              <a:t>NO FORMAL BEACH ACCESS</a:t>
            </a: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Prior to this project, Point Pinos had no formal beach access. It  lacked formalized, safe, and accessible coastal amenities for its various users-including trails, parking, and coastal access points. </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21</a:t>
            </a:fld>
            <a:endParaRPr lang="en-US" altLang="en-US" dirty="0"/>
          </a:p>
        </p:txBody>
      </p:sp>
    </p:spTree>
    <p:extLst>
      <p:ext uri="{BB962C8B-B14F-4D97-AF65-F5344CB8AC3E}">
        <p14:creationId xmlns:p14="http://schemas.microsoft.com/office/powerpoint/2010/main" val="1099742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Here’s some examples:</a:t>
            </a:r>
          </a:p>
          <a:p>
            <a:r>
              <a:rPr lang="en-US" sz="1800" b="1" dirty="0"/>
              <a:t>An : Informal “goat trail” through the </a:t>
            </a:r>
            <a:r>
              <a:rPr lang="en-US" sz="1800" b="1" dirty="0" err="1"/>
              <a:t>iceplant</a:t>
            </a:r>
            <a:endParaRPr lang="en-US" sz="1800"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22</a:t>
            </a:fld>
            <a:endParaRPr lang="en-US" altLang="en-US" dirty="0"/>
          </a:p>
        </p:txBody>
      </p:sp>
    </p:spTree>
    <p:extLst>
      <p:ext uri="{BB962C8B-B14F-4D97-AF65-F5344CB8AC3E}">
        <p14:creationId xmlns:p14="http://schemas.microsoft.com/office/powerpoint/2010/main" val="3013878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And another</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23</a:t>
            </a:fld>
            <a:endParaRPr lang="en-US" altLang="en-US" dirty="0"/>
          </a:p>
        </p:txBody>
      </p:sp>
    </p:spTree>
    <p:extLst>
      <p:ext uri="{BB962C8B-B14F-4D97-AF65-F5344CB8AC3E}">
        <p14:creationId xmlns:p14="http://schemas.microsoft.com/office/powerpoint/2010/main" val="951519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algn="l"/>
            <a:r>
              <a:rPr lang="en-US" sz="1800" dirty="0">
                <a:effectLst/>
                <a:latin typeface="Calibri" panose="020F0502020204030204" pitchFamily="34" charset="0"/>
                <a:ea typeface="Times New Roman" panose="02020603050405020304" pitchFamily="18" charset="0"/>
              </a:rPr>
              <a:t>BEFORE: </a:t>
            </a:r>
            <a:r>
              <a:rPr lang="en-US" sz="1800" b="1" i="0" u="none" strike="noStrike" baseline="0" dirty="0">
                <a:solidFill>
                  <a:srgbClr val="6E5E50"/>
                </a:solidFill>
                <a:latin typeface="BigShouldersDisplay-Bold"/>
              </a:rPr>
              <a:t>INFORMAL, NARROW</a:t>
            </a:r>
          </a:p>
          <a:p>
            <a:pPr algn="l"/>
            <a:r>
              <a:rPr lang="en-US" sz="1800" b="1" i="0" u="none" strike="noStrike" baseline="0" dirty="0">
                <a:solidFill>
                  <a:srgbClr val="6E5E50"/>
                </a:solidFill>
                <a:latin typeface="BigShouldersDisplay-Bold"/>
              </a:rPr>
              <a:t>SAND PATH</a:t>
            </a: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area also represented the only gap of the  California   Coastal Trail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between the City of Monterey and the three of four miles of PG Coastline.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24</a:t>
            </a:fld>
            <a:endParaRPr lang="en-US" altLang="en-US" dirty="0"/>
          </a:p>
        </p:txBody>
      </p:sp>
    </p:spTree>
    <p:extLst>
      <p:ext uri="{BB962C8B-B14F-4D97-AF65-F5344CB8AC3E}">
        <p14:creationId xmlns:p14="http://schemas.microsoft.com/office/powerpoint/2010/main" val="1622527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Informal parking</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25</a:t>
            </a:fld>
            <a:endParaRPr lang="en-US" altLang="en-US" dirty="0"/>
          </a:p>
        </p:txBody>
      </p:sp>
    </p:spTree>
    <p:extLst>
      <p:ext uri="{BB962C8B-B14F-4D97-AF65-F5344CB8AC3E}">
        <p14:creationId xmlns:p14="http://schemas.microsoft.com/office/powerpoint/2010/main" val="2818900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a:t>
            </a:r>
            <a:r>
              <a:rPr lang="en-US" sz="1800" b="1" i="0" u="none" strike="noStrike" baseline="0" dirty="0">
                <a:solidFill>
                  <a:srgbClr val="6E5E50"/>
                </a:solidFill>
                <a:latin typeface="BigShouldersDisplay-Bold"/>
              </a:rPr>
              <a:t>FORMAL, ADA COMPLIANT,</a:t>
            </a:r>
          </a:p>
          <a:p>
            <a:pPr algn="l"/>
            <a:r>
              <a:rPr lang="en-US" sz="1800" b="1" i="0" u="none" strike="noStrike" baseline="0" dirty="0">
                <a:solidFill>
                  <a:srgbClr val="6E5E50"/>
                </a:solidFill>
                <a:latin typeface="BigShouldersDisplay-Bold"/>
              </a:rPr>
              <a:t>DECOMPOSED GRANITE TRIAL</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26</a:t>
            </a:fld>
            <a:endParaRPr lang="en-US" altLang="en-US" dirty="0"/>
          </a:p>
        </p:txBody>
      </p:sp>
    </p:spTree>
    <p:extLst>
      <p:ext uri="{BB962C8B-B14F-4D97-AF65-F5344CB8AC3E}">
        <p14:creationId xmlns:p14="http://schemas.microsoft.com/office/powerpoint/2010/main" val="2890333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a:t>
            </a:r>
            <a:r>
              <a:rPr lang="en-US" sz="1800" b="1" i="0" u="none" strike="noStrike" baseline="0" dirty="0">
                <a:solidFill>
                  <a:srgbClr val="6E5E50"/>
                </a:solidFill>
                <a:latin typeface="BigShouldersDisplay-Bold"/>
              </a:rPr>
              <a:t>FORMALIZED, ADA COMPLIANT,</a:t>
            </a:r>
          </a:p>
          <a:p>
            <a:pPr algn="l"/>
            <a:r>
              <a:rPr lang="en-US" sz="1800" b="1" i="0" u="none" strike="noStrike" baseline="0" dirty="0">
                <a:solidFill>
                  <a:srgbClr val="6E5E50"/>
                </a:solidFill>
                <a:latin typeface="BigShouldersDisplay-Bold"/>
              </a:rPr>
              <a:t>DECOMPOSED GRANITE PATH</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27</a:t>
            </a:fld>
            <a:endParaRPr lang="en-US" altLang="en-US" dirty="0"/>
          </a:p>
        </p:txBody>
      </p:sp>
    </p:spTree>
    <p:extLst>
      <p:ext uri="{BB962C8B-B14F-4D97-AF65-F5344CB8AC3E}">
        <p14:creationId xmlns:p14="http://schemas.microsoft.com/office/powerpoint/2010/main" val="1815327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a:t>
            </a:r>
            <a:r>
              <a:rPr lang="en-US" sz="1800" b="1" i="0" u="none" strike="noStrike" baseline="0" dirty="0">
                <a:solidFill>
                  <a:srgbClr val="6E5E50"/>
                </a:solidFill>
                <a:latin typeface="BigShouldersDisplay-Bold"/>
              </a:rPr>
              <a:t>FORMALIZED PEDESTRIAN PATH &amp;</a:t>
            </a:r>
          </a:p>
          <a:p>
            <a:pPr algn="l"/>
            <a:r>
              <a:rPr lang="en-US" sz="1800" b="1" i="0" u="none" strike="noStrike" baseline="0" dirty="0">
                <a:solidFill>
                  <a:srgbClr val="6E5E50"/>
                </a:solidFill>
                <a:latin typeface="BigShouldersDisplay-Bold"/>
              </a:rPr>
              <a:t>SEPARATE PARKING AREAS</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28</a:t>
            </a:fld>
            <a:endParaRPr lang="en-US" altLang="en-US" dirty="0"/>
          </a:p>
        </p:txBody>
      </p:sp>
    </p:spTree>
    <p:extLst>
      <p:ext uri="{BB962C8B-B14F-4D97-AF65-F5344CB8AC3E}">
        <p14:creationId xmlns:p14="http://schemas.microsoft.com/office/powerpoint/2010/main" val="1190040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AFTER: </a:t>
            </a:r>
            <a:r>
              <a:rPr lang="en-US" sz="1800" b="1" i="0" u="none" strike="noStrike" baseline="0" dirty="0">
                <a:solidFill>
                  <a:srgbClr val="6E5E50"/>
                </a:solidFill>
                <a:latin typeface="BigShouldersDisplay-Bold"/>
              </a:rPr>
              <a:t>FORMALIZED BOARDWALK</a:t>
            </a: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 formal, ADA compliant, 5-foot-wide trail, boardwalk, </a:t>
            </a:r>
            <a:endParaRPr lang="en-US"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29</a:t>
            </a:fld>
            <a:endParaRPr lang="en-US" altLang="en-US" dirty="0"/>
          </a:p>
        </p:txBody>
      </p:sp>
    </p:spTree>
    <p:extLst>
      <p:ext uri="{BB962C8B-B14F-4D97-AF65-F5344CB8AC3E}">
        <p14:creationId xmlns:p14="http://schemas.microsoft.com/office/powerpoint/2010/main" val="2834918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t>
            </a:r>
            <a:r>
              <a:rPr lang="en-US" b="1" dirty="0"/>
              <a:t>VEGETATION RESTORATION</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30</a:t>
            </a:fld>
            <a:endParaRPr lang="en-US" altLang="en-US" dirty="0"/>
          </a:p>
        </p:txBody>
      </p:sp>
    </p:spTree>
    <p:extLst>
      <p:ext uri="{BB962C8B-B14F-4D97-AF65-F5344CB8AC3E}">
        <p14:creationId xmlns:p14="http://schemas.microsoft.com/office/powerpoint/2010/main" val="397701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2000"/>
              </a:lnSpc>
              <a:spcBef>
                <a:spcPts val="1200"/>
              </a:spcBef>
              <a:spcAft>
                <a:spcPts val="1200"/>
              </a:spcAft>
            </a:pPr>
            <a:r>
              <a:rPr lang="en-US" sz="1800" b="1" dirty="0">
                <a:effectLst/>
                <a:latin typeface="Calibri" panose="020F0502020204030204" pitchFamily="34" charset="0"/>
                <a:ea typeface="Times New Roman" panose="02020603050405020304" pitchFamily="18" charset="0"/>
              </a:rPr>
              <a:t>Meet  Andrew Easterling: </a:t>
            </a:r>
          </a:p>
          <a:p>
            <a:pPr marL="0" marR="0">
              <a:lnSpc>
                <a:spcPct val="112000"/>
              </a:lnSpc>
              <a:spcBef>
                <a:spcPts val="1200"/>
              </a:spcBef>
              <a:spcAft>
                <a:spcPts val="1200"/>
              </a:spcAft>
            </a:pPr>
            <a:endParaRPr lang="en-US" sz="1800" b="1"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12000"/>
              </a:lnSpc>
              <a:spcBef>
                <a:spcPts val="1200"/>
              </a:spcBef>
              <a:spcAft>
                <a:spcPts val="1200"/>
              </a:spcAft>
              <a:buClrTx/>
              <a:buSzTx/>
              <a:buFontTx/>
              <a:buNone/>
              <a:tabLst/>
              <a:defRPr/>
            </a:pPr>
            <a:r>
              <a:rPr lang="en-US" sz="1800" b="1" dirty="0">
                <a:effectLst/>
                <a:latin typeface="Calibri" panose="020F0502020204030204" pitchFamily="34" charset="0"/>
                <a:ea typeface="Times New Roman" panose="02020603050405020304" pitchFamily="18" charset="0"/>
              </a:rPr>
              <a:t>Andrew Easterling </a:t>
            </a:r>
            <a:r>
              <a:rPr lang="en-US" sz="1800" b="1" dirty="0">
                <a:solidFill>
                  <a:srgbClr val="333333"/>
                </a:solidFill>
                <a:effectLst/>
                <a:latin typeface="Calibri" panose="020F0502020204030204" pitchFamily="34" charset="0"/>
                <a:ea typeface="Times New Roman" panose="02020603050405020304" pitchFamily="18" charset="0"/>
              </a:rPr>
              <a:t>is the Traffic Engineer for the City of Salinas</a:t>
            </a:r>
            <a:endParaRPr lang="en-US"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a:t>
            </a:fld>
            <a:endParaRPr lang="en-US" altLang="en-US" dirty="0"/>
          </a:p>
        </p:txBody>
      </p:sp>
    </p:spTree>
    <p:extLst>
      <p:ext uri="{BB962C8B-B14F-4D97-AF65-F5344CB8AC3E}">
        <p14:creationId xmlns:p14="http://schemas.microsoft.com/office/powerpoint/2010/main" val="530248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The Point Pinos Trail project significantly improved safety, access parking, and stormwater capture. At the completion of the project,  the new trail, boardwalk, and parking area served  thousands of visitors and residents that come to the City’s beloved coastline; providing all users (pedestrians, bicyclists, motorists,) the opportunity to more safely enjoy this segment of the Coastal Trail and its expansive ocean views, and beaches,</a:t>
            </a:r>
            <a:endParaRPr lang="en-US" sz="1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31</a:t>
            </a:fld>
            <a:endParaRPr lang="en-US" altLang="en-US" dirty="0"/>
          </a:p>
        </p:txBody>
      </p:sp>
    </p:spTree>
    <p:extLst>
      <p:ext uri="{BB962C8B-B14F-4D97-AF65-F5344CB8AC3E}">
        <p14:creationId xmlns:p14="http://schemas.microsoft.com/office/powerpoint/2010/main" val="462538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77863"/>
            <a:ext cx="4518025" cy="3389312"/>
          </a:xfrm>
        </p:spPr>
      </p:sp>
      <p:sp>
        <p:nvSpPr>
          <p:cNvPr id="3" name="Notes Placeholder 2"/>
          <p:cNvSpPr>
            <a:spLocks noGrp="1"/>
          </p:cNvSpPr>
          <p:nvPr>
            <p:ph type="body" idx="1"/>
          </p:nvPr>
        </p:nvSpPr>
        <p:spPr/>
        <p:txBody>
          <a:bodyPr/>
          <a:lstStyle/>
          <a:p>
            <a:r>
              <a:rPr lang="en-US" sz="1200" b="1" u="sng" dirty="0">
                <a:effectLst/>
                <a:latin typeface="Calibri" panose="020F0502020204030204" pitchFamily="34" charset="0"/>
                <a:ea typeface="Times New Roman" panose="02020603050405020304" pitchFamily="18" charset="0"/>
              </a:rPr>
              <a:t>And then came the storms!  The </a:t>
            </a:r>
            <a:r>
              <a:rPr lang="en-US" b="1" u="sng" dirty="0">
                <a:latin typeface="Calibri" panose="020F0502020204030204" pitchFamily="34" charset="0"/>
                <a:ea typeface="Times New Roman" panose="02020603050405020304" pitchFamily="18" charset="0"/>
              </a:rPr>
              <a:t>Point Pinos   Coastal Recreational  Trail was designed to hold-up under adverse conditions like  a  winter storm. But who knew in 2022 -2023, we would be hit with an </a:t>
            </a:r>
            <a:r>
              <a:rPr lang="en-US" sz="1200" b="1" u="sng" dirty="0">
                <a:effectLst/>
                <a:latin typeface="Calibri" panose="020F0502020204030204" pitchFamily="34" charset="0"/>
                <a:ea typeface="Times New Roman" panose="02020603050405020304" pitchFamily="18" charset="0"/>
              </a:rPr>
              <a:t> atmospheric river  that would dump  rain and wind upon us like it did? So the question is , how did the trail fare through the  storms?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32</a:t>
            </a:fld>
            <a:endParaRPr lang="en-US" altLang="en-US" dirty="0"/>
          </a:p>
        </p:txBody>
      </p:sp>
    </p:spTree>
    <p:extLst>
      <p:ext uri="{BB962C8B-B14F-4D97-AF65-F5344CB8AC3E}">
        <p14:creationId xmlns:p14="http://schemas.microsoft.com/office/powerpoint/2010/main" val="938751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0" y="4293146"/>
            <a:ext cx="5680693" cy="4066629"/>
          </a:xfrm>
        </p:spPr>
        <p:txBody>
          <a:bodyPr/>
          <a:lstStyle/>
          <a:p>
            <a:pPr marL="0" marR="0">
              <a:spcBef>
                <a:spcPts val="0"/>
              </a:spcBef>
              <a:spcAft>
                <a:spcPts val="0"/>
              </a:spcAft>
            </a:pPr>
            <a:r>
              <a:rPr lang="en-US" sz="1800" b="1" dirty="0">
                <a:solidFill>
                  <a:srgbClr val="000000"/>
                </a:solidFill>
                <a:effectLst/>
                <a:latin typeface="+mj-lt"/>
                <a:ea typeface="Times New Roman" panose="02020603050405020304" pitchFamily="18" charset="0"/>
              </a:rPr>
              <a:t>The City of Pacific Grove is proud to report that the project held up very well, As you can see, there is a good amount of debris</a:t>
            </a:r>
            <a:endParaRPr lang="en-US" b="1" dirty="0">
              <a:latin typeface="+mj-lt"/>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33</a:t>
            </a:fld>
            <a:endParaRPr lang="en-US" altLang="en-US" dirty="0"/>
          </a:p>
        </p:txBody>
      </p:sp>
    </p:spTree>
    <p:extLst>
      <p:ext uri="{BB962C8B-B14F-4D97-AF65-F5344CB8AC3E}">
        <p14:creationId xmlns:p14="http://schemas.microsoft.com/office/powerpoint/2010/main" val="483693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entury Gothic" panose="020B0502020202020204" pitchFamily="34" charset="0"/>
                <a:ea typeface="Times New Roman" panose="02020603050405020304" pitchFamily="18" charset="0"/>
              </a:rPr>
              <a:t>and rocks wash up on the parking areas, </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34</a:t>
            </a:fld>
            <a:endParaRPr lang="en-US" altLang="en-US" dirty="0"/>
          </a:p>
        </p:txBody>
      </p:sp>
    </p:spTree>
    <p:extLst>
      <p:ext uri="{BB962C8B-B14F-4D97-AF65-F5344CB8AC3E}">
        <p14:creationId xmlns:p14="http://schemas.microsoft.com/office/powerpoint/2010/main" val="2613495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entury Gothic" panose="020B0502020202020204" pitchFamily="34" charset="0"/>
                <a:ea typeface="Times New Roman" panose="02020603050405020304" pitchFamily="18" charset="0"/>
              </a:rPr>
              <a:t>but nevertheless, the project held up very well, especially the boardwalk.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entury Gothic" panose="020B0502020202020204" pitchFamily="34" charset="0"/>
                <a:ea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35</a:t>
            </a:fld>
            <a:endParaRPr lang="en-US" altLang="en-US" dirty="0"/>
          </a:p>
        </p:txBody>
      </p:sp>
    </p:spTree>
    <p:extLst>
      <p:ext uri="{BB962C8B-B14F-4D97-AF65-F5344CB8AC3E}">
        <p14:creationId xmlns:p14="http://schemas.microsoft.com/office/powerpoint/2010/main" val="383227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Contractor: Granite Rock Company </a:t>
            </a:r>
          </a:p>
          <a:p>
            <a:r>
              <a:rPr lang="en-US" sz="1800" b="0" i="0" u="none" strike="noStrike" baseline="0" dirty="0">
                <a:latin typeface="Courier New" panose="02070309020205020404" pitchFamily="49" charset="0"/>
              </a:rPr>
              <a:t>o </a:t>
            </a:r>
          </a:p>
          <a:p>
            <a:r>
              <a:rPr lang="en-US" sz="1800" b="0" i="0" u="none" strike="noStrike" baseline="0" dirty="0">
                <a:latin typeface="Times New Roman" panose="02020603050405020304" pitchFamily="18" charset="0"/>
              </a:rPr>
              <a:t>Designer: Kimley Horn </a:t>
            </a:r>
          </a:p>
          <a:p>
            <a:r>
              <a:rPr lang="en-US" sz="1800" b="0" i="0" u="none" strike="noStrike" baseline="0" dirty="0">
                <a:latin typeface="Courier New" panose="02070309020205020404" pitchFamily="49" charset="0"/>
              </a:rPr>
              <a:t>o </a:t>
            </a:r>
          </a:p>
          <a:p>
            <a:r>
              <a:rPr lang="en-US" sz="1800" b="0" i="0" u="none" strike="noStrike" baseline="0" dirty="0">
                <a:latin typeface="Times New Roman" panose="02020603050405020304" pitchFamily="18" charset="0"/>
              </a:rPr>
              <a:t>Geotechnical: Parikh Geotech </a:t>
            </a:r>
          </a:p>
          <a:p>
            <a:r>
              <a:rPr lang="en-US" sz="1800" b="0" i="0" u="none" strike="noStrike" baseline="0" dirty="0">
                <a:latin typeface="Courier New" panose="02070309020205020404" pitchFamily="49" charset="0"/>
              </a:rPr>
              <a:t>o </a:t>
            </a:r>
          </a:p>
          <a:p>
            <a:r>
              <a:rPr lang="en-US" sz="1800" b="0" i="0" u="none" strike="noStrike" baseline="0" dirty="0">
                <a:latin typeface="Times New Roman" panose="02020603050405020304" pitchFamily="18" charset="0"/>
              </a:rPr>
              <a:t>Construction Management: CSG Consultants </a:t>
            </a:r>
          </a:p>
          <a:p>
            <a:r>
              <a:rPr lang="en-US" sz="1800" b="0" i="0" u="none" strike="noStrike" baseline="0" dirty="0">
                <a:latin typeface="Courier New" panose="02070309020205020404" pitchFamily="49" charset="0"/>
              </a:rPr>
              <a:t>o </a:t>
            </a:r>
          </a:p>
          <a:p>
            <a:r>
              <a:rPr lang="en-US" sz="1800" b="0" i="0" u="none" strike="noStrike" baseline="0" dirty="0">
                <a:latin typeface="Times New Roman" panose="02020603050405020304" pitchFamily="18" charset="0"/>
              </a:rPr>
              <a:t>Quality Assurance: Pacific Crest Engineering </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36</a:t>
            </a:fld>
            <a:endParaRPr lang="en-US" altLang="en-US" dirty="0"/>
          </a:p>
        </p:txBody>
      </p:sp>
    </p:spTree>
    <p:extLst>
      <p:ext uri="{BB962C8B-B14F-4D97-AF65-F5344CB8AC3E}">
        <p14:creationId xmlns:p14="http://schemas.microsoft.com/office/powerpoint/2010/main" val="49024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have now arrived at the moment, where we want to recognize a few of our own.  So, let me turn this over now, to our Executive Director, Todd Muck, who will present some certificates of appreciation.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37</a:t>
            </a:fld>
            <a:endParaRPr lang="en-US" altLang="en-US" dirty="0"/>
          </a:p>
        </p:txBody>
      </p:sp>
    </p:spTree>
    <p:extLst>
      <p:ext uri="{BB962C8B-B14F-4D97-AF65-F5344CB8AC3E}">
        <p14:creationId xmlns:p14="http://schemas.microsoft.com/office/powerpoint/2010/main" val="1018570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38</a:t>
            </a:fld>
            <a:endParaRPr lang="en-US" altLang="en-US" dirty="0"/>
          </a:p>
        </p:txBody>
      </p:sp>
    </p:spTree>
    <p:extLst>
      <p:ext uri="{BB962C8B-B14F-4D97-AF65-F5344CB8AC3E}">
        <p14:creationId xmlns:p14="http://schemas.microsoft.com/office/powerpoint/2010/main" val="91667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39</a:t>
            </a:fld>
            <a:endParaRPr lang="en-US" altLang="en-US" dirty="0"/>
          </a:p>
        </p:txBody>
      </p:sp>
    </p:spTree>
    <p:extLst>
      <p:ext uri="{BB962C8B-B14F-4D97-AF65-F5344CB8AC3E}">
        <p14:creationId xmlns:p14="http://schemas.microsoft.com/office/powerpoint/2010/main" val="1734378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40</a:t>
            </a:fld>
            <a:endParaRPr lang="en-US" altLang="en-US" dirty="0"/>
          </a:p>
        </p:txBody>
      </p:sp>
    </p:spTree>
    <p:extLst>
      <p:ext uri="{BB962C8B-B14F-4D97-AF65-F5344CB8AC3E}">
        <p14:creationId xmlns:p14="http://schemas.microsoft.com/office/powerpoint/2010/main" val="25062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2000"/>
              </a:lnSpc>
              <a:spcBef>
                <a:spcPts val="1200"/>
              </a:spcBef>
              <a:spcAft>
                <a:spcPts val="1200"/>
              </a:spcAft>
              <a:buClrTx/>
              <a:buSzTx/>
              <a:buFontTx/>
              <a:buNone/>
              <a:tabLst/>
              <a:defRPr/>
            </a:pPr>
            <a:r>
              <a:rPr lang="en-US" sz="1800" b="1" dirty="0">
                <a:effectLst/>
                <a:latin typeface="Calibri" panose="020F0502020204030204" pitchFamily="34" charset="0"/>
                <a:ea typeface="Times New Roman" panose="02020603050405020304" pitchFamily="18" charset="0"/>
              </a:rPr>
              <a:t>He is </a:t>
            </a:r>
            <a:r>
              <a:rPr lang="en-US" sz="1800" b="1" dirty="0">
                <a:solidFill>
                  <a:srgbClr val="333333"/>
                </a:solidFill>
                <a:effectLst/>
                <a:latin typeface="Calibri" panose="020F0502020204030204" pitchFamily="34" charset="0"/>
                <a:ea typeface="Times New Roman" panose="02020603050405020304" pitchFamily="18" charset="0"/>
              </a:rPr>
              <a:t>being recognized for his development and implementation of the Vision Zero Integrated into Maintenance (VZIM) program</a:t>
            </a:r>
            <a:endParaRPr lang="en-US" sz="1800"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a:t>
            </a:fld>
            <a:endParaRPr lang="en-US" altLang="en-US" dirty="0"/>
          </a:p>
        </p:txBody>
      </p:sp>
    </p:spTree>
    <p:extLst>
      <p:ext uri="{BB962C8B-B14F-4D97-AF65-F5344CB8AC3E}">
        <p14:creationId xmlns:p14="http://schemas.microsoft.com/office/powerpoint/2010/main" val="4063136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41</a:t>
            </a:fld>
            <a:endParaRPr lang="en-US" altLang="en-US" dirty="0"/>
          </a:p>
        </p:txBody>
      </p:sp>
    </p:spTree>
    <p:extLst>
      <p:ext uri="{BB962C8B-B14F-4D97-AF65-F5344CB8AC3E}">
        <p14:creationId xmlns:p14="http://schemas.microsoft.com/office/powerpoint/2010/main" val="4172547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will ask Chair Mike LeBarre to present Todd’s certificate to him.</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42</a:t>
            </a:fld>
            <a:endParaRPr lang="en-US" altLang="en-US" dirty="0"/>
          </a:p>
        </p:txBody>
      </p:sp>
    </p:spTree>
    <p:extLst>
      <p:ext uri="{BB962C8B-B14F-4D97-AF65-F5344CB8AC3E}">
        <p14:creationId xmlns:p14="http://schemas.microsoft.com/office/powerpoint/2010/main" val="704810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43</a:t>
            </a:fld>
            <a:endParaRPr lang="en-US" altLang="en-US" dirty="0"/>
          </a:p>
        </p:txBody>
      </p:sp>
    </p:spTree>
    <p:extLst>
      <p:ext uri="{BB962C8B-B14F-4D97-AF65-F5344CB8AC3E}">
        <p14:creationId xmlns:p14="http://schemas.microsoft.com/office/powerpoint/2010/main" val="4024007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As we close, congratulations to all of the recipients. We look forward to celebrating the 20</a:t>
            </a:r>
            <a:r>
              <a:rPr lang="en-US" sz="1200" b="1" baseline="30000" dirty="0">
                <a:effectLst/>
                <a:latin typeface="Calibri" panose="020F0502020204030204" pitchFamily="34" charset="0"/>
                <a:ea typeface="Times New Roman" panose="02020603050405020304" pitchFamily="18" charset="0"/>
              </a:rPr>
              <a:t>th</a:t>
            </a:r>
            <a:r>
              <a:rPr lang="en-US" sz="1200" b="1" dirty="0">
                <a:effectLst/>
                <a:latin typeface="Calibri" panose="020F0502020204030204" pitchFamily="34" charset="0"/>
                <a:ea typeface="Times New Roman" panose="02020603050405020304" pitchFamily="18" charset="0"/>
              </a:rPr>
              <a:t> Anniversary of this award ceremony next year and invite you to join us! </a:t>
            </a:r>
            <a:endParaRPr lang="en-US" sz="1200" b="1" dirty="0">
              <a:effectLst/>
              <a:latin typeface="Times New Roman" panose="02020603050405020304" pitchFamily="18" charset="0"/>
              <a:ea typeface="Times New Roman" panose="02020603050405020304" pitchFamily="18" charset="0"/>
            </a:endParaRPr>
          </a:p>
          <a:p>
            <a:pPr marL="57150" marR="0">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45</a:t>
            </a:fld>
            <a:endParaRPr lang="en-US" altLang="en-US" dirty="0"/>
          </a:p>
        </p:txBody>
      </p:sp>
    </p:spTree>
    <p:extLst>
      <p:ext uri="{BB962C8B-B14F-4D97-AF65-F5344CB8AC3E}">
        <p14:creationId xmlns:p14="http://schemas.microsoft.com/office/powerpoint/2010/main" val="3425220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Plug the 21</a:t>
            </a:r>
            <a:r>
              <a:rPr lang="en-US" sz="1800" b="1" baseline="30000" dirty="0">
                <a:effectLst/>
                <a:latin typeface="Calibri" panose="020F0502020204030204" pitchFamily="34" charset="0"/>
                <a:ea typeface="Times New Roman" panose="02020603050405020304" pitchFamily="18" charset="0"/>
              </a:rPr>
              <a:t>st</a:t>
            </a:r>
            <a:r>
              <a:rPr lang="en-US" sz="1800" b="1" dirty="0">
                <a:effectLst/>
                <a:latin typeface="Calibri" panose="020F0502020204030204" pitchFamily="34" charset="0"/>
                <a:ea typeface="Times New Roman" panose="02020603050405020304" pitchFamily="18" charset="0"/>
              </a:rPr>
              <a:t> and encourage everyone to think about projects or programs that they are working on this year that could be showcased in the 21</a:t>
            </a:r>
            <a:r>
              <a:rPr lang="en-US" sz="1800" b="1" baseline="30000" dirty="0">
                <a:effectLst/>
                <a:latin typeface="Calibri" panose="020F0502020204030204" pitchFamily="34" charset="0"/>
                <a:ea typeface="Times New Roman" panose="02020603050405020304" pitchFamily="18" charset="0"/>
              </a:rPr>
              <a:t>st</a:t>
            </a:r>
            <a:r>
              <a:rPr lang="en-US" sz="1800" b="1" dirty="0">
                <a:effectLst/>
                <a:latin typeface="Calibri" panose="020F0502020204030204" pitchFamily="34" charset="0"/>
                <a:ea typeface="Times New Roman" panose="02020603050405020304" pitchFamily="18" charset="0"/>
              </a:rPr>
              <a:t> awards presentation.</a:t>
            </a:r>
          </a:p>
          <a:p>
            <a:pPr marL="0" marR="0">
              <a:spcBef>
                <a:spcPts val="0"/>
              </a:spcBef>
              <a:spcAft>
                <a:spcPts val="0"/>
              </a:spcAft>
            </a:pPr>
            <a:endParaRPr lang="en-US" sz="1800" b="1"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46</a:t>
            </a:fld>
            <a:endParaRPr lang="en-US" altLang="en-US" dirty="0"/>
          </a:p>
        </p:txBody>
      </p:sp>
    </p:spTree>
    <p:extLst>
      <p:ext uri="{BB962C8B-B14F-4D97-AF65-F5344CB8AC3E}">
        <p14:creationId xmlns:p14="http://schemas.microsoft.com/office/powerpoint/2010/main" val="2610613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a:t>
            </a:r>
            <a:r>
              <a:rPr lang="en-US" sz="1800" b="1" i="0" u="none" strike="noStrike" baseline="0" dirty="0">
                <a:solidFill>
                  <a:srgbClr val="6E5E50"/>
                </a:solidFill>
                <a:latin typeface="BigShouldersDisplay-Bold"/>
              </a:rPr>
              <a:t>FORMAL, ADA COMPLIANT,</a:t>
            </a:r>
          </a:p>
          <a:p>
            <a:pPr algn="l"/>
            <a:r>
              <a:rPr lang="en-US" sz="1800" b="1" i="0" u="none" strike="noStrike" baseline="0" dirty="0">
                <a:solidFill>
                  <a:srgbClr val="6E5E50"/>
                </a:solidFill>
                <a:latin typeface="BigShouldersDisplay-Bold"/>
              </a:rPr>
              <a:t>DECOMPOSED GRANITE TRIAL</a:t>
            </a:r>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47</a:t>
            </a:fld>
            <a:endParaRPr lang="en-US" altLang="en-US" dirty="0"/>
          </a:p>
        </p:txBody>
      </p:sp>
    </p:spTree>
    <p:extLst>
      <p:ext uri="{BB962C8B-B14F-4D97-AF65-F5344CB8AC3E}">
        <p14:creationId xmlns:p14="http://schemas.microsoft.com/office/powerpoint/2010/main" val="77759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333333"/>
                </a:solidFill>
                <a:effectLst/>
                <a:latin typeface="Calibri" panose="020F0502020204030204" pitchFamily="34" charset="0"/>
                <a:ea typeface="Times New Roman" panose="02020603050405020304" pitchFamily="18" charset="0"/>
              </a:rPr>
              <a:t>and dedication to safe routes to schools planning and projects. </a:t>
            </a:r>
            <a:endParaRPr lang="en-US" sz="1800" b="1"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5</a:t>
            </a:fld>
            <a:endParaRPr lang="en-US" altLang="en-US" dirty="0"/>
          </a:p>
        </p:txBody>
      </p:sp>
    </p:spTree>
    <p:extLst>
      <p:ext uri="{BB962C8B-B14F-4D97-AF65-F5344CB8AC3E}">
        <p14:creationId xmlns:p14="http://schemas.microsoft.com/office/powerpoint/2010/main" val="209498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cs typeface="Century Gothic" panose="020B0502020202020204" pitchFamily="34" charset="0"/>
              </a:rPr>
              <a:t>“Vision Zero” is a strategy to eliminate all traffic fatalities and severe injuries while increasing safe, healthy, equitable mobility for all. It is a movement that began in Europe and spread to American cities, rooted in the philosophy that no loss of life due to road crashes is acceptable or inevitable and therefore sets the goal of reducing fatalities and severe injuries to zero.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cs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a:t>
            </a:fld>
            <a:endParaRPr lang="en-US" altLang="en-US" dirty="0"/>
          </a:p>
        </p:txBody>
      </p:sp>
    </p:spTree>
    <p:extLst>
      <p:ext uri="{BB962C8B-B14F-4D97-AF65-F5344CB8AC3E}">
        <p14:creationId xmlns:p14="http://schemas.microsoft.com/office/powerpoint/2010/main" val="402013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City of Salinas adopted a Vision Zero Policy on February 11, 2020 and directed staff to develop a Vision Zero Action Plan. The Plan developed and implemented by  Andrew Easterling</a:t>
            </a:r>
            <a:endParaRPr lang="en-US" sz="1800" b="1"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a:t>
            </a:fld>
            <a:endParaRPr lang="en-US" altLang="en-US" dirty="0"/>
          </a:p>
        </p:txBody>
      </p:sp>
    </p:spTree>
    <p:extLst>
      <p:ext uri="{BB962C8B-B14F-4D97-AF65-F5344CB8AC3E}">
        <p14:creationId xmlns:p14="http://schemas.microsoft.com/office/powerpoint/2010/main" val="135121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000000"/>
                </a:solidFill>
                <a:effectLst/>
                <a:ea typeface="Calibri" panose="020F0502020204030204" pitchFamily="34" charset="0"/>
                <a:cs typeface="Century Gothic" panose="020B0502020202020204" pitchFamily="34" charset="0"/>
              </a:rPr>
              <a:t>identifies where fatal and severed injury collisions are occurring within the City, and GIS technology helps reveal emphasis areas where a higher frequency of collisions can be evaluated to achieve the goal of zero fatalities and serious injuries most effectively.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ea typeface="Times New Roman" panose="02020603050405020304" pitchFamily="18" charset="0"/>
                <a:cs typeface="Times New Roman" panose="02020603050405020304" pitchFamily="18" charset="0"/>
              </a:rPr>
              <a:t>The Vision Zero Action Plan, guides the City’s Vision Zero Integrated into Maintenance Program.</a:t>
            </a:r>
            <a:endParaRPr lang="en-US" sz="1800" b="1" dirty="0">
              <a:solidFill>
                <a:srgbClr val="000000"/>
              </a:solidFill>
              <a:effectLst/>
              <a:ea typeface="Calibri" panose="020F0502020204030204" pitchFamily="34" charset="0"/>
              <a:cs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8</a:t>
            </a:fld>
            <a:endParaRPr lang="en-US" altLang="en-US" dirty="0"/>
          </a:p>
        </p:txBody>
      </p:sp>
    </p:spTree>
    <p:extLst>
      <p:ext uri="{BB962C8B-B14F-4D97-AF65-F5344CB8AC3E}">
        <p14:creationId xmlns:p14="http://schemas.microsoft.com/office/powerpoint/2010/main" val="137207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333333"/>
                </a:solidFill>
                <a:effectLst/>
                <a:latin typeface="Calibri" panose="020F0502020204030204" pitchFamily="34" charset="0"/>
                <a:ea typeface="Times New Roman" panose="02020603050405020304" pitchFamily="18" charset="0"/>
              </a:rPr>
              <a:t>Andrew is also be recognized for his dedication to safe routes to schools planning and projects in the City of Salinas.  </a:t>
            </a:r>
            <a:endParaRPr lang="en-US" sz="1200" b="1"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10</a:t>
            </a:fld>
            <a:endParaRPr lang="en-US" altLang="en-US" dirty="0"/>
          </a:p>
        </p:txBody>
      </p:sp>
    </p:spTree>
    <p:extLst>
      <p:ext uri="{BB962C8B-B14F-4D97-AF65-F5344CB8AC3E}">
        <p14:creationId xmlns:p14="http://schemas.microsoft.com/office/powerpoint/2010/main" val="1763294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15C6844-54F8-4F75-ABAD-9054DAACDCD3}"/>
              </a:ext>
            </a:extLst>
          </p:cNvPr>
          <p:cNvGrpSpPr>
            <a:grpSpLocks/>
          </p:cNvGrpSpPr>
          <p:nvPr/>
        </p:nvGrpSpPr>
        <p:grpSpPr bwMode="auto">
          <a:xfrm>
            <a:off x="-38100" y="-12700"/>
            <a:ext cx="9239250" cy="6940550"/>
            <a:chOff x="-12" y="-10"/>
            <a:chExt cx="5820" cy="4372"/>
          </a:xfrm>
        </p:grpSpPr>
        <p:sp>
          <p:nvSpPr>
            <p:cNvPr id="5" name="Rectangle 3">
              <a:extLst>
                <a:ext uri="{FF2B5EF4-FFF2-40B4-BE49-F238E27FC236}">
                  <a16:creationId xmlns:a16="http://schemas.microsoft.com/office/drawing/2014/main" id="{23596C3F-64EB-4269-A995-D456B5578FD4}"/>
                </a:ext>
              </a:extLst>
            </p:cNvPr>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6" name="Rectangle 4">
              <a:extLst>
                <a:ext uri="{FF2B5EF4-FFF2-40B4-BE49-F238E27FC236}">
                  <a16:creationId xmlns:a16="http://schemas.microsoft.com/office/drawing/2014/main" id="{D16875D5-E22C-4389-9B33-AE32F8F05C6A}"/>
                </a:ext>
              </a:extLst>
            </p:cNvPr>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7" name="AutoShape 5">
              <a:extLst>
                <a:ext uri="{FF2B5EF4-FFF2-40B4-BE49-F238E27FC236}">
                  <a16:creationId xmlns:a16="http://schemas.microsoft.com/office/drawing/2014/main" id="{360DF1CD-619A-4D13-AC2D-9AB12FAD5F80}"/>
                </a:ext>
              </a:extLst>
            </p:cNvPr>
            <p:cNvSpPr>
              <a:spLocks noChangeArrowheads="1"/>
            </p:cNvSpPr>
            <p:nvPr userDrawn="1"/>
          </p:nvSpPr>
          <p:spPr bwMode="ltGray">
            <a:xfrm rot="10800000" flipH="1" flipV="1">
              <a:off x="2" y="-10"/>
              <a:ext cx="5798"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 name="AutoShape 6">
              <a:extLst>
                <a:ext uri="{FF2B5EF4-FFF2-40B4-BE49-F238E27FC236}">
                  <a16:creationId xmlns:a16="http://schemas.microsoft.com/office/drawing/2014/main" id="{6BE15E51-8FF2-48B0-80F5-176CFAD90F06}"/>
                </a:ext>
              </a:extLst>
            </p:cNvPr>
            <p:cNvSpPr>
              <a:spLocks noChangeArrowheads="1"/>
            </p:cNvSpPr>
            <p:nvPr userDrawn="1"/>
          </p:nvSpPr>
          <p:spPr bwMode="ltGray">
            <a:xfrm flipV="1">
              <a:off x="-12" y="4072"/>
              <a:ext cx="5820" cy="2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Rectangle 7" descr="Green marble">
              <a:extLst>
                <a:ext uri="{FF2B5EF4-FFF2-40B4-BE49-F238E27FC236}">
                  <a16:creationId xmlns:a16="http://schemas.microsoft.com/office/drawing/2014/main" id="{E94513B7-0135-47E0-B9A9-1F266EB04143}"/>
                </a:ext>
              </a:extLst>
            </p:cNvPr>
            <p:cNvSpPr>
              <a:spLocks noChangeArrowheads="1"/>
            </p:cNvSpPr>
            <p:nvPr userDrawn="1"/>
          </p:nvSpPr>
          <p:spPr bwMode="ltGray">
            <a:xfrm>
              <a:off x="184" y="176"/>
              <a:ext cx="5432" cy="3988"/>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grpSp>
      <p:grpSp>
        <p:nvGrpSpPr>
          <p:cNvPr id="10" name="Group 13">
            <a:extLst>
              <a:ext uri="{FF2B5EF4-FFF2-40B4-BE49-F238E27FC236}">
                <a16:creationId xmlns:a16="http://schemas.microsoft.com/office/drawing/2014/main" id="{6817B56D-7F6D-4412-A0EF-19D3F9169522}"/>
              </a:ext>
            </a:extLst>
          </p:cNvPr>
          <p:cNvGrpSpPr>
            <a:grpSpLocks/>
          </p:cNvGrpSpPr>
          <p:nvPr/>
        </p:nvGrpSpPr>
        <p:grpSpPr bwMode="auto">
          <a:xfrm>
            <a:off x="609600" y="3324225"/>
            <a:ext cx="8001000" cy="374650"/>
            <a:chOff x="384" y="2094"/>
            <a:chExt cx="5040" cy="236"/>
          </a:xfrm>
        </p:grpSpPr>
        <p:sp>
          <p:nvSpPr>
            <p:cNvPr id="11" name="Rectangle 14">
              <a:extLst>
                <a:ext uri="{FF2B5EF4-FFF2-40B4-BE49-F238E27FC236}">
                  <a16:creationId xmlns:a16="http://schemas.microsoft.com/office/drawing/2014/main" id="{F7910C21-3E41-4DD0-AE4F-DB4DC93C896C}"/>
                </a:ext>
              </a:extLst>
            </p:cNvPr>
            <p:cNvSpPr>
              <a:spLocks noChangeArrowheads="1"/>
            </p:cNvSpPr>
            <p:nvPr/>
          </p:nvSpPr>
          <p:spPr bwMode="auto">
            <a:xfrm>
              <a:off x="384" y="2186"/>
              <a:ext cx="5040"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12" name="Rectangle 15">
              <a:extLst>
                <a:ext uri="{FF2B5EF4-FFF2-40B4-BE49-F238E27FC236}">
                  <a16:creationId xmlns:a16="http://schemas.microsoft.com/office/drawing/2014/main" id="{3FEB0F68-25A3-412D-B539-2CD84D87C2F7}"/>
                </a:ext>
              </a:extLst>
            </p:cNvPr>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13" name="Line 16">
              <a:extLst>
                <a:ext uri="{FF2B5EF4-FFF2-40B4-BE49-F238E27FC236}">
                  <a16:creationId xmlns:a16="http://schemas.microsoft.com/office/drawing/2014/main" id="{ABE9C95B-F119-41B9-9127-23948D890F09}"/>
                </a:ext>
              </a:extLst>
            </p:cNvPr>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Line 17">
              <a:extLst>
                <a:ext uri="{FF2B5EF4-FFF2-40B4-BE49-F238E27FC236}">
                  <a16:creationId xmlns:a16="http://schemas.microsoft.com/office/drawing/2014/main" id="{16CC6AC2-12CC-46B7-8EAA-9B7DA2FC3C3D}"/>
                </a:ext>
              </a:extLst>
            </p:cNvPr>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8">
              <a:extLst>
                <a:ext uri="{FF2B5EF4-FFF2-40B4-BE49-F238E27FC236}">
                  <a16:creationId xmlns:a16="http://schemas.microsoft.com/office/drawing/2014/main" id="{D8FD193D-2E33-4040-A26F-4048114B84E2}"/>
                </a:ext>
              </a:extLst>
            </p:cNvPr>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9">
              <a:extLst>
                <a:ext uri="{FF2B5EF4-FFF2-40B4-BE49-F238E27FC236}">
                  <a16:creationId xmlns:a16="http://schemas.microsoft.com/office/drawing/2014/main" id="{E76CCFB4-0D23-43B8-8381-5629CD6EF266}"/>
                </a:ext>
              </a:extLst>
            </p:cNvPr>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20">
              <a:extLst>
                <a:ext uri="{FF2B5EF4-FFF2-40B4-BE49-F238E27FC236}">
                  <a16:creationId xmlns:a16="http://schemas.microsoft.com/office/drawing/2014/main" id="{C8896857-596F-44EE-9000-E1CD791C2618}"/>
                </a:ext>
              </a:extLst>
            </p:cNvPr>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21">
              <a:extLst>
                <a:ext uri="{FF2B5EF4-FFF2-40B4-BE49-F238E27FC236}">
                  <a16:creationId xmlns:a16="http://schemas.microsoft.com/office/drawing/2014/main" id="{C7EE3A02-3ED8-4099-AE9A-955A3F99028A}"/>
                </a:ext>
              </a:extLst>
            </p:cNvPr>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080" name="Rectangle 8"/>
          <p:cNvSpPr>
            <a:spLocks noGrp="1" noChangeArrowheads="1"/>
          </p:cNvSpPr>
          <p:nvPr>
            <p:ph type="ctrTitle"/>
          </p:nvPr>
        </p:nvSpPr>
        <p:spPr>
          <a:xfrm>
            <a:off x="685800" y="1828800"/>
            <a:ext cx="7772400" cy="1143000"/>
          </a:xfrm>
        </p:spPr>
        <p:txBody>
          <a:bodyPr/>
          <a:lstStyle>
            <a:lvl1pPr>
              <a:defRPr/>
            </a:lvl1pPr>
          </a:lstStyle>
          <a:p>
            <a:pPr lvl="0"/>
            <a:r>
              <a:rPr lang="en-US" noProof="0"/>
              <a:t>Click to edit Master title style</a:t>
            </a:r>
          </a:p>
        </p:txBody>
      </p:sp>
      <p:sp>
        <p:nvSpPr>
          <p:cNvPr id="3081"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9" name="Rectangle 10">
            <a:extLst>
              <a:ext uri="{FF2B5EF4-FFF2-40B4-BE49-F238E27FC236}">
                <a16:creationId xmlns:a16="http://schemas.microsoft.com/office/drawing/2014/main" id="{0D2775D0-D689-41FB-8511-3B5649AFF1EF}"/>
              </a:ext>
            </a:extLst>
          </p:cNvPr>
          <p:cNvSpPr>
            <a:spLocks noGrp="1" noChangeArrowheads="1"/>
          </p:cNvSpPr>
          <p:nvPr>
            <p:ph type="dt" sz="half" idx="10"/>
          </p:nvPr>
        </p:nvSpPr>
        <p:spPr>
          <a:xfrm>
            <a:off x="698500" y="6154738"/>
            <a:ext cx="1905000" cy="457200"/>
          </a:xfrm>
        </p:spPr>
        <p:txBody>
          <a:bodyPr/>
          <a:lstStyle>
            <a:lvl1pPr>
              <a:defRPr/>
            </a:lvl1pPr>
          </a:lstStyle>
          <a:p>
            <a:pPr>
              <a:defRPr/>
            </a:pPr>
            <a:endParaRPr lang="en-US" dirty="0"/>
          </a:p>
        </p:txBody>
      </p:sp>
      <p:sp>
        <p:nvSpPr>
          <p:cNvPr id="20" name="Rectangle 11">
            <a:extLst>
              <a:ext uri="{FF2B5EF4-FFF2-40B4-BE49-F238E27FC236}">
                <a16:creationId xmlns:a16="http://schemas.microsoft.com/office/drawing/2014/main" id="{89578CC8-3C6C-42A8-900F-D2842564561E}"/>
              </a:ext>
            </a:extLst>
          </p:cNvPr>
          <p:cNvSpPr>
            <a:spLocks noGrp="1" noChangeArrowheads="1"/>
          </p:cNvSpPr>
          <p:nvPr>
            <p:ph type="ftr" sz="quarter" idx="11"/>
          </p:nvPr>
        </p:nvSpPr>
        <p:spPr>
          <a:xfrm>
            <a:off x="3136900" y="6154738"/>
            <a:ext cx="2895600" cy="457200"/>
          </a:xfrm>
        </p:spPr>
        <p:txBody>
          <a:bodyPr/>
          <a:lstStyle>
            <a:lvl1pPr>
              <a:defRPr/>
            </a:lvl1pPr>
          </a:lstStyle>
          <a:p>
            <a:pPr>
              <a:defRPr/>
            </a:pPr>
            <a:endParaRPr lang="en-US" dirty="0"/>
          </a:p>
        </p:txBody>
      </p:sp>
      <p:sp>
        <p:nvSpPr>
          <p:cNvPr id="21" name="Rectangle 12">
            <a:extLst>
              <a:ext uri="{FF2B5EF4-FFF2-40B4-BE49-F238E27FC236}">
                <a16:creationId xmlns:a16="http://schemas.microsoft.com/office/drawing/2014/main" id="{6A656EA3-ECBF-4B7B-A115-8265EE8C6BD4}"/>
              </a:ext>
            </a:extLst>
          </p:cNvPr>
          <p:cNvSpPr>
            <a:spLocks noGrp="1" noChangeArrowheads="1"/>
          </p:cNvSpPr>
          <p:nvPr>
            <p:ph type="sldNum" sz="quarter" idx="12"/>
          </p:nvPr>
        </p:nvSpPr>
        <p:spPr>
          <a:xfrm>
            <a:off x="6565900" y="6154738"/>
            <a:ext cx="1905000" cy="457200"/>
          </a:xfrm>
        </p:spPr>
        <p:txBody>
          <a:bodyPr/>
          <a:lstStyle>
            <a:lvl1pPr>
              <a:defRPr/>
            </a:lvl1pPr>
          </a:lstStyle>
          <a:p>
            <a:pPr>
              <a:defRPr/>
            </a:pPr>
            <a:fld id="{83CE87EC-838A-40F6-ACAB-9B090CAFB2E9}" type="slidenum">
              <a:rPr lang="en-US" altLang="en-US"/>
              <a:pPr>
                <a:defRPr/>
              </a:pPr>
              <a:t>‹#›</a:t>
            </a:fld>
            <a:endParaRPr lang="en-US" altLang="en-US" dirty="0"/>
          </a:p>
        </p:txBody>
      </p:sp>
    </p:spTree>
    <p:extLst>
      <p:ext uri="{BB962C8B-B14F-4D97-AF65-F5344CB8AC3E}">
        <p14:creationId xmlns:p14="http://schemas.microsoft.com/office/powerpoint/2010/main" val="371657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58595A-B353-4022-8DD2-150955FFBE3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2FC4199-DE4C-464C-BBAB-4767EB5D9BA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5932D3D-B475-4BD6-AA66-48E04F398F95}"/>
              </a:ext>
            </a:extLst>
          </p:cNvPr>
          <p:cNvSpPr>
            <a:spLocks noGrp="1" noChangeArrowheads="1"/>
          </p:cNvSpPr>
          <p:nvPr>
            <p:ph type="sldNum" sz="quarter" idx="12"/>
          </p:nvPr>
        </p:nvSpPr>
        <p:spPr>
          <a:ln/>
        </p:spPr>
        <p:txBody>
          <a:bodyPr/>
          <a:lstStyle>
            <a:lvl1pPr>
              <a:defRPr/>
            </a:lvl1pPr>
          </a:lstStyle>
          <a:p>
            <a:pPr>
              <a:defRPr/>
            </a:pPr>
            <a:fld id="{C6F9DEE0-3661-4D07-AE6A-3C736F992D61}" type="slidenum">
              <a:rPr lang="en-US" altLang="en-US"/>
              <a:pPr>
                <a:defRPr/>
              </a:pPr>
              <a:t>‹#›</a:t>
            </a:fld>
            <a:endParaRPr lang="en-US" altLang="en-US" dirty="0"/>
          </a:p>
        </p:txBody>
      </p:sp>
    </p:spTree>
    <p:extLst>
      <p:ext uri="{BB962C8B-B14F-4D97-AF65-F5344CB8AC3E}">
        <p14:creationId xmlns:p14="http://schemas.microsoft.com/office/powerpoint/2010/main" val="86490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06796A-A0A1-40DD-AEC1-CAAC1034C47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4E413E3-88AC-4DC9-9719-6076ACF64EB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4E00509-97D3-45A8-8CDB-3C0A244E0FBE}"/>
              </a:ext>
            </a:extLst>
          </p:cNvPr>
          <p:cNvSpPr>
            <a:spLocks noGrp="1" noChangeArrowheads="1"/>
          </p:cNvSpPr>
          <p:nvPr>
            <p:ph type="sldNum" sz="quarter" idx="12"/>
          </p:nvPr>
        </p:nvSpPr>
        <p:spPr>
          <a:ln/>
        </p:spPr>
        <p:txBody>
          <a:bodyPr/>
          <a:lstStyle>
            <a:lvl1pPr>
              <a:defRPr/>
            </a:lvl1pPr>
          </a:lstStyle>
          <a:p>
            <a:pPr>
              <a:defRPr/>
            </a:pPr>
            <a:fld id="{62699796-7EF0-43CF-A78A-6D61195BFF62}" type="slidenum">
              <a:rPr lang="en-US" altLang="en-US"/>
              <a:pPr>
                <a:defRPr/>
              </a:pPr>
              <a:t>‹#›</a:t>
            </a:fld>
            <a:endParaRPr lang="en-US" altLang="en-US" dirty="0"/>
          </a:p>
        </p:txBody>
      </p:sp>
    </p:spTree>
    <p:extLst>
      <p:ext uri="{BB962C8B-B14F-4D97-AF65-F5344CB8AC3E}">
        <p14:creationId xmlns:p14="http://schemas.microsoft.com/office/powerpoint/2010/main" val="12659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1E82-4BB3-414C-B56D-5DD63DA8B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E404D-5608-4297-8F21-D0625D8AE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2914D-BB44-4241-A806-9E01B23386A4}"/>
              </a:ext>
            </a:extLst>
          </p:cNvPr>
          <p:cNvSpPr>
            <a:spLocks noGrp="1"/>
          </p:cNvSpPr>
          <p:nvPr>
            <p:ph type="dt" sz="half" idx="10"/>
          </p:nvPr>
        </p:nvSpPr>
        <p:spPr/>
        <p:txBody>
          <a:bodyPr/>
          <a:lstStyle/>
          <a:p>
            <a:fld id="{ED65E334-512E-4325-A5EC-3F1CCCCA712A}" type="datetimeFigureOut">
              <a:rPr lang="en-US" smtClean="0"/>
              <a:t>1/25/2023</a:t>
            </a:fld>
            <a:endParaRPr lang="en-US"/>
          </a:p>
        </p:txBody>
      </p:sp>
      <p:sp>
        <p:nvSpPr>
          <p:cNvPr id="5" name="Footer Placeholder 4">
            <a:extLst>
              <a:ext uri="{FF2B5EF4-FFF2-40B4-BE49-F238E27FC236}">
                <a16:creationId xmlns:a16="http://schemas.microsoft.com/office/drawing/2014/main" id="{B1E7F68B-E59B-44E7-8F77-3CD4A676F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C0BDC-02B9-460F-ABBB-BF4033A270FE}"/>
              </a:ext>
            </a:extLst>
          </p:cNvPr>
          <p:cNvSpPr>
            <a:spLocks noGrp="1"/>
          </p:cNvSpPr>
          <p:nvPr>
            <p:ph type="sldNum" sz="quarter" idx="12"/>
          </p:nvPr>
        </p:nvSpPr>
        <p:spPr/>
        <p:txBody>
          <a:bodyPr/>
          <a:lstStyle/>
          <a:p>
            <a:fld id="{81C9A155-92F7-4BC3-9E73-55F607CF55CF}" type="slidenum">
              <a:rPr lang="en-US" smtClean="0"/>
              <a:t>‹#›</a:t>
            </a:fld>
            <a:endParaRPr lang="en-US"/>
          </a:p>
        </p:txBody>
      </p:sp>
    </p:spTree>
    <p:extLst>
      <p:ext uri="{BB962C8B-B14F-4D97-AF65-F5344CB8AC3E}">
        <p14:creationId xmlns:p14="http://schemas.microsoft.com/office/powerpoint/2010/main" val="169436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AACFF8-C28F-4D73-A9C9-64D65D724B1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10B05A4-8F8A-4114-BC37-C7DFDCEE262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178F8A4-8327-4955-B537-9125883C4B94}"/>
              </a:ext>
            </a:extLst>
          </p:cNvPr>
          <p:cNvSpPr>
            <a:spLocks noGrp="1" noChangeArrowheads="1"/>
          </p:cNvSpPr>
          <p:nvPr>
            <p:ph type="sldNum" sz="quarter" idx="12"/>
          </p:nvPr>
        </p:nvSpPr>
        <p:spPr>
          <a:ln/>
        </p:spPr>
        <p:txBody>
          <a:bodyPr/>
          <a:lstStyle>
            <a:lvl1pPr>
              <a:defRPr/>
            </a:lvl1pPr>
          </a:lstStyle>
          <a:p>
            <a:pPr>
              <a:defRPr/>
            </a:pPr>
            <a:fld id="{1CA44420-04EE-4099-8391-394774DB5294}" type="slidenum">
              <a:rPr lang="en-US" altLang="en-US"/>
              <a:pPr>
                <a:defRPr/>
              </a:pPr>
              <a:t>‹#›</a:t>
            </a:fld>
            <a:endParaRPr lang="en-US" altLang="en-US" dirty="0"/>
          </a:p>
        </p:txBody>
      </p:sp>
    </p:spTree>
    <p:extLst>
      <p:ext uri="{BB962C8B-B14F-4D97-AF65-F5344CB8AC3E}">
        <p14:creationId xmlns:p14="http://schemas.microsoft.com/office/powerpoint/2010/main" val="70310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ED6ED8-7F64-4C5E-AA48-2084C915ACC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6094E51-1A19-4DCF-8075-E35E51CEAD0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F583582-9C99-4F40-85C0-D7AF22424504}"/>
              </a:ext>
            </a:extLst>
          </p:cNvPr>
          <p:cNvSpPr>
            <a:spLocks noGrp="1" noChangeArrowheads="1"/>
          </p:cNvSpPr>
          <p:nvPr>
            <p:ph type="sldNum" sz="quarter" idx="12"/>
          </p:nvPr>
        </p:nvSpPr>
        <p:spPr>
          <a:ln/>
        </p:spPr>
        <p:txBody>
          <a:bodyPr/>
          <a:lstStyle>
            <a:lvl1pPr>
              <a:defRPr/>
            </a:lvl1pPr>
          </a:lstStyle>
          <a:p>
            <a:pPr>
              <a:defRPr/>
            </a:pPr>
            <a:fld id="{62594553-640F-4D88-87DE-6A4832F38EF6}" type="slidenum">
              <a:rPr lang="en-US" altLang="en-US"/>
              <a:pPr>
                <a:defRPr/>
              </a:pPr>
              <a:t>‹#›</a:t>
            </a:fld>
            <a:endParaRPr lang="en-US" altLang="en-US" dirty="0"/>
          </a:p>
        </p:txBody>
      </p:sp>
    </p:spTree>
    <p:extLst>
      <p:ext uri="{BB962C8B-B14F-4D97-AF65-F5344CB8AC3E}">
        <p14:creationId xmlns:p14="http://schemas.microsoft.com/office/powerpoint/2010/main" val="412523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2E24F8-96B8-4470-8B29-9EBF51CA1D0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6E5921B-39C4-46DE-9AF1-4866EF7FCC5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6BAB0F8-9DFE-4F48-A491-A96FA664C1B0}"/>
              </a:ext>
            </a:extLst>
          </p:cNvPr>
          <p:cNvSpPr>
            <a:spLocks noGrp="1" noChangeArrowheads="1"/>
          </p:cNvSpPr>
          <p:nvPr>
            <p:ph type="sldNum" sz="quarter" idx="12"/>
          </p:nvPr>
        </p:nvSpPr>
        <p:spPr>
          <a:ln/>
        </p:spPr>
        <p:txBody>
          <a:bodyPr/>
          <a:lstStyle>
            <a:lvl1pPr>
              <a:defRPr/>
            </a:lvl1pPr>
          </a:lstStyle>
          <a:p>
            <a:pPr>
              <a:defRPr/>
            </a:pPr>
            <a:fld id="{E26C6524-2990-47A8-98DB-9CE4F39648B8}" type="slidenum">
              <a:rPr lang="en-US" altLang="en-US"/>
              <a:pPr>
                <a:defRPr/>
              </a:pPr>
              <a:t>‹#›</a:t>
            </a:fld>
            <a:endParaRPr lang="en-US" altLang="en-US" dirty="0"/>
          </a:p>
        </p:txBody>
      </p:sp>
    </p:spTree>
    <p:extLst>
      <p:ext uri="{BB962C8B-B14F-4D97-AF65-F5344CB8AC3E}">
        <p14:creationId xmlns:p14="http://schemas.microsoft.com/office/powerpoint/2010/main" val="14059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B3AC58-64F3-4A00-BD27-ACCD0E88069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00A50E4-BA4F-41EF-9EBE-C98E10D73CA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F397C721-AF46-4674-89CC-62F1FD09C4A7}"/>
              </a:ext>
            </a:extLst>
          </p:cNvPr>
          <p:cNvSpPr>
            <a:spLocks noGrp="1" noChangeArrowheads="1"/>
          </p:cNvSpPr>
          <p:nvPr>
            <p:ph type="sldNum" sz="quarter" idx="12"/>
          </p:nvPr>
        </p:nvSpPr>
        <p:spPr>
          <a:ln/>
        </p:spPr>
        <p:txBody>
          <a:bodyPr/>
          <a:lstStyle>
            <a:lvl1pPr>
              <a:defRPr/>
            </a:lvl1pPr>
          </a:lstStyle>
          <a:p>
            <a:pPr>
              <a:defRPr/>
            </a:pPr>
            <a:fld id="{D286B804-BB47-4BF0-8D63-01B42B7804F5}" type="slidenum">
              <a:rPr lang="en-US" altLang="en-US"/>
              <a:pPr>
                <a:defRPr/>
              </a:pPr>
              <a:t>‹#›</a:t>
            </a:fld>
            <a:endParaRPr lang="en-US" altLang="en-US" dirty="0"/>
          </a:p>
        </p:txBody>
      </p:sp>
    </p:spTree>
    <p:extLst>
      <p:ext uri="{BB962C8B-B14F-4D97-AF65-F5344CB8AC3E}">
        <p14:creationId xmlns:p14="http://schemas.microsoft.com/office/powerpoint/2010/main" val="28002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0FB7EB-9BC8-4F58-B641-FEC4EBFF230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54023B82-8AD1-4BF3-9099-33F19B2023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9C4BA8FB-1849-448E-9BAB-97F94C45EB42}"/>
              </a:ext>
            </a:extLst>
          </p:cNvPr>
          <p:cNvSpPr>
            <a:spLocks noGrp="1" noChangeArrowheads="1"/>
          </p:cNvSpPr>
          <p:nvPr>
            <p:ph type="sldNum" sz="quarter" idx="12"/>
          </p:nvPr>
        </p:nvSpPr>
        <p:spPr>
          <a:ln/>
        </p:spPr>
        <p:txBody>
          <a:bodyPr/>
          <a:lstStyle>
            <a:lvl1pPr>
              <a:defRPr/>
            </a:lvl1pPr>
          </a:lstStyle>
          <a:p>
            <a:pPr>
              <a:defRPr/>
            </a:pPr>
            <a:fld id="{18BD84E9-49BF-497F-9C5B-C90481945634}" type="slidenum">
              <a:rPr lang="en-US" altLang="en-US"/>
              <a:pPr>
                <a:defRPr/>
              </a:pPr>
              <a:t>‹#›</a:t>
            </a:fld>
            <a:endParaRPr lang="en-US" altLang="en-US" dirty="0"/>
          </a:p>
        </p:txBody>
      </p:sp>
    </p:spTree>
    <p:extLst>
      <p:ext uri="{BB962C8B-B14F-4D97-AF65-F5344CB8AC3E}">
        <p14:creationId xmlns:p14="http://schemas.microsoft.com/office/powerpoint/2010/main" val="220707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E15D76-EF5C-4F0F-96B1-4BA2B5BA9A2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E13BE3B2-9240-4F60-B1B6-AF604B7A56B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B422F3D-EDCC-40C1-B7EE-5FC8FEF6D164}"/>
              </a:ext>
            </a:extLst>
          </p:cNvPr>
          <p:cNvSpPr>
            <a:spLocks noGrp="1" noChangeArrowheads="1"/>
          </p:cNvSpPr>
          <p:nvPr>
            <p:ph type="sldNum" sz="quarter" idx="12"/>
          </p:nvPr>
        </p:nvSpPr>
        <p:spPr>
          <a:ln/>
        </p:spPr>
        <p:txBody>
          <a:bodyPr/>
          <a:lstStyle>
            <a:lvl1pPr>
              <a:defRPr/>
            </a:lvl1pPr>
          </a:lstStyle>
          <a:p>
            <a:pPr>
              <a:defRPr/>
            </a:pPr>
            <a:fld id="{C9524C56-728B-4CAB-AF0F-6E34EF25CCE6}" type="slidenum">
              <a:rPr lang="en-US" altLang="en-US"/>
              <a:pPr>
                <a:defRPr/>
              </a:pPr>
              <a:t>‹#›</a:t>
            </a:fld>
            <a:endParaRPr lang="en-US" altLang="en-US" dirty="0"/>
          </a:p>
        </p:txBody>
      </p:sp>
    </p:spTree>
    <p:extLst>
      <p:ext uri="{BB962C8B-B14F-4D97-AF65-F5344CB8AC3E}">
        <p14:creationId xmlns:p14="http://schemas.microsoft.com/office/powerpoint/2010/main" val="86371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9F2AB7-95EF-44EE-9744-55F96C6F60D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B456856-8D9D-4C98-A509-27EEFE91F80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684A3DC-D264-4F26-9B97-E17EBA891FE7}"/>
              </a:ext>
            </a:extLst>
          </p:cNvPr>
          <p:cNvSpPr>
            <a:spLocks noGrp="1" noChangeArrowheads="1"/>
          </p:cNvSpPr>
          <p:nvPr>
            <p:ph type="sldNum" sz="quarter" idx="12"/>
          </p:nvPr>
        </p:nvSpPr>
        <p:spPr>
          <a:ln/>
        </p:spPr>
        <p:txBody>
          <a:bodyPr/>
          <a:lstStyle>
            <a:lvl1pPr>
              <a:defRPr/>
            </a:lvl1pPr>
          </a:lstStyle>
          <a:p>
            <a:pPr>
              <a:defRPr/>
            </a:pPr>
            <a:fld id="{6F7322C2-B845-4D9C-9B40-1634C4F9F229}" type="slidenum">
              <a:rPr lang="en-US" altLang="en-US"/>
              <a:pPr>
                <a:defRPr/>
              </a:pPr>
              <a:t>‹#›</a:t>
            </a:fld>
            <a:endParaRPr lang="en-US" altLang="en-US" dirty="0"/>
          </a:p>
        </p:txBody>
      </p:sp>
    </p:spTree>
    <p:extLst>
      <p:ext uri="{BB962C8B-B14F-4D97-AF65-F5344CB8AC3E}">
        <p14:creationId xmlns:p14="http://schemas.microsoft.com/office/powerpoint/2010/main" val="111372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7484CC-F9ED-499C-B481-10D77B9D01E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73424BE-F394-4331-A4A4-E7A0444E766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7E83D63-8907-4526-8FF7-EC272D31AD06}"/>
              </a:ext>
            </a:extLst>
          </p:cNvPr>
          <p:cNvSpPr>
            <a:spLocks noGrp="1" noChangeArrowheads="1"/>
          </p:cNvSpPr>
          <p:nvPr>
            <p:ph type="sldNum" sz="quarter" idx="12"/>
          </p:nvPr>
        </p:nvSpPr>
        <p:spPr>
          <a:ln/>
        </p:spPr>
        <p:txBody>
          <a:bodyPr/>
          <a:lstStyle>
            <a:lvl1pPr>
              <a:defRPr/>
            </a:lvl1pPr>
          </a:lstStyle>
          <a:p>
            <a:pPr>
              <a:defRPr/>
            </a:pPr>
            <a:fld id="{6C6499C8-D6E2-4EDD-9CBD-62FC5AD6411A}" type="slidenum">
              <a:rPr lang="en-US" altLang="en-US"/>
              <a:pPr>
                <a:defRPr/>
              </a:pPr>
              <a:t>‹#›</a:t>
            </a:fld>
            <a:endParaRPr lang="en-US" altLang="en-US" dirty="0"/>
          </a:p>
        </p:txBody>
      </p:sp>
    </p:spTree>
    <p:extLst>
      <p:ext uri="{BB962C8B-B14F-4D97-AF65-F5344CB8AC3E}">
        <p14:creationId xmlns:p14="http://schemas.microsoft.com/office/powerpoint/2010/main" val="194294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a:extLst>
              <a:ext uri="{FF2B5EF4-FFF2-40B4-BE49-F238E27FC236}">
                <a16:creationId xmlns:a16="http://schemas.microsoft.com/office/drawing/2014/main" id="{5AD0A5A2-5C46-46E2-91B0-C73489E58F43}"/>
              </a:ext>
            </a:extLst>
          </p:cNvPr>
          <p:cNvGrpSpPr>
            <a:grpSpLocks/>
          </p:cNvGrpSpPr>
          <p:nvPr/>
        </p:nvGrpSpPr>
        <p:grpSpPr bwMode="auto">
          <a:xfrm>
            <a:off x="-38100" y="-12700"/>
            <a:ext cx="9239250" cy="6940550"/>
            <a:chOff x="-12" y="-10"/>
            <a:chExt cx="5820" cy="4372"/>
          </a:xfrm>
        </p:grpSpPr>
        <p:sp>
          <p:nvSpPr>
            <p:cNvPr id="1032" name="Rectangle 8">
              <a:extLst>
                <a:ext uri="{FF2B5EF4-FFF2-40B4-BE49-F238E27FC236}">
                  <a16:creationId xmlns:a16="http://schemas.microsoft.com/office/drawing/2014/main" id="{17918A7F-8B75-4FA2-82D1-554F4A775D2A}"/>
                </a:ext>
              </a:extLst>
            </p:cNvPr>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1033" name="Rectangle 9">
              <a:extLst>
                <a:ext uri="{FF2B5EF4-FFF2-40B4-BE49-F238E27FC236}">
                  <a16:creationId xmlns:a16="http://schemas.microsoft.com/office/drawing/2014/main" id="{DD523FE4-051C-44DB-91DF-A657CE1473A9}"/>
                </a:ext>
              </a:extLst>
            </p:cNvPr>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sp>
          <p:nvSpPr>
            <p:cNvPr id="1034" name="AutoShape 10">
              <a:extLst>
                <a:ext uri="{FF2B5EF4-FFF2-40B4-BE49-F238E27FC236}">
                  <a16:creationId xmlns:a16="http://schemas.microsoft.com/office/drawing/2014/main" id="{8C6E27AF-6842-4FC4-BAD4-AD719875B6DC}"/>
                </a:ext>
              </a:extLst>
            </p:cNvPr>
            <p:cNvSpPr>
              <a:spLocks noChangeArrowheads="1"/>
            </p:cNvSpPr>
            <p:nvPr userDrawn="1"/>
          </p:nvSpPr>
          <p:spPr bwMode="invGray">
            <a:xfrm rot="10800000" flipH="1" flipV="1">
              <a:off x="2" y="-10"/>
              <a:ext cx="5798"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5" name="AutoShape 11">
              <a:extLst>
                <a:ext uri="{FF2B5EF4-FFF2-40B4-BE49-F238E27FC236}">
                  <a16:creationId xmlns:a16="http://schemas.microsoft.com/office/drawing/2014/main" id="{CFDE80F5-FB8A-4AA5-99A5-7497AF3C5351}"/>
                </a:ext>
              </a:extLst>
            </p:cNvPr>
            <p:cNvSpPr>
              <a:spLocks noChangeArrowheads="1"/>
            </p:cNvSpPr>
            <p:nvPr userDrawn="1"/>
          </p:nvSpPr>
          <p:spPr bwMode="invGray">
            <a:xfrm flipV="1">
              <a:off x="-12" y="4072"/>
              <a:ext cx="5820" cy="2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6" name="Rectangle 12" descr="Green marble">
              <a:extLst>
                <a:ext uri="{FF2B5EF4-FFF2-40B4-BE49-F238E27FC236}">
                  <a16:creationId xmlns:a16="http://schemas.microsoft.com/office/drawing/2014/main" id="{A2FB4F6F-A6FD-4B68-8083-2A273D564F0E}"/>
                </a:ext>
              </a:extLst>
            </p:cNvPr>
            <p:cNvSpPr>
              <a:spLocks noChangeArrowheads="1"/>
            </p:cNvSpPr>
            <p:nvPr userDrawn="1"/>
          </p:nvSpPr>
          <p:spPr bwMode="invGray">
            <a:xfrm>
              <a:off x="184" y="176"/>
              <a:ext cx="5432" cy="3988"/>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dirty="0"/>
            </a:p>
          </p:txBody>
        </p:sp>
      </p:grpSp>
      <p:sp>
        <p:nvSpPr>
          <p:cNvPr id="1027" name="Rectangle 2">
            <a:extLst>
              <a:ext uri="{FF2B5EF4-FFF2-40B4-BE49-F238E27FC236}">
                <a16:creationId xmlns:a16="http://schemas.microsoft.com/office/drawing/2014/main" id="{4FBD18EF-7881-447A-AD7B-83A40A8AF5B2}"/>
              </a:ext>
            </a:extLst>
          </p:cNvPr>
          <p:cNvSpPr>
            <a:spLocks noGrp="1" noChangeArrowheads="1"/>
          </p:cNvSpPr>
          <p:nvPr>
            <p:ph type="title"/>
          </p:nvPr>
        </p:nvSpPr>
        <p:spPr bwMode="auto">
          <a:xfrm>
            <a:off x="685800" y="3508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C18DD52-D419-4F4D-92F4-596B968B92F8}"/>
              </a:ext>
            </a:extLst>
          </p:cNvPr>
          <p:cNvSpPr>
            <a:spLocks noGrp="1" noChangeArrowheads="1"/>
          </p:cNvSpPr>
          <p:nvPr>
            <p:ph type="body" idx="1"/>
          </p:nvPr>
        </p:nvSpPr>
        <p:spPr bwMode="auto">
          <a:xfrm>
            <a:off x="698500" y="16652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FD89127E-FFA8-4D8B-8CE6-C33D997D7BF9}"/>
              </a:ext>
            </a:extLst>
          </p:cNvPr>
          <p:cNvSpPr>
            <a:spLocks noGrp="1" noChangeArrowheads="1"/>
          </p:cNvSpPr>
          <p:nvPr>
            <p:ph type="dt" sz="half" idx="2"/>
          </p:nvPr>
        </p:nvSpPr>
        <p:spPr bwMode="auto">
          <a:xfrm>
            <a:off x="6858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dirty="0"/>
          </a:p>
        </p:txBody>
      </p:sp>
      <p:sp>
        <p:nvSpPr>
          <p:cNvPr id="1029" name="Rectangle 5">
            <a:extLst>
              <a:ext uri="{FF2B5EF4-FFF2-40B4-BE49-F238E27FC236}">
                <a16:creationId xmlns:a16="http://schemas.microsoft.com/office/drawing/2014/main" id="{87C8527F-663C-484B-ACCF-4048DAA7484D}"/>
              </a:ext>
            </a:extLst>
          </p:cNvPr>
          <p:cNvSpPr>
            <a:spLocks noGrp="1" noChangeArrowheads="1"/>
          </p:cNvSpPr>
          <p:nvPr>
            <p:ph type="ftr" sz="quarter" idx="3"/>
          </p:nvPr>
        </p:nvSpPr>
        <p:spPr bwMode="auto">
          <a:xfrm>
            <a:off x="3124200" y="61658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dirty="0"/>
          </a:p>
        </p:txBody>
      </p:sp>
      <p:sp>
        <p:nvSpPr>
          <p:cNvPr id="1030" name="Rectangle 6">
            <a:extLst>
              <a:ext uri="{FF2B5EF4-FFF2-40B4-BE49-F238E27FC236}">
                <a16:creationId xmlns:a16="http://schemas.microsoft.com/office/drawing/2014/main" id="{DE674EFB-6045-4D16-89E7-1CFA61520B82}"/>
              </a:ext>
            </a:extLst>
          </p:cNvPr>
          <p:cNvSpPr>
            <a:spLocks noGrp="1" noChangeArrowheads="1"/>
          </p:cNvSpPr>
          <p:nvPr>
            <p:ph type="sldNum" sz="quarter" idx="4"/>
          </p:nvPr>
        </p:nvSpPr>
        <p:spPr bwMode="auto">
          <a:xfrm>
            <a:off x="65532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AAC14E-21CA-4CE7-B71B-878644A09AD2}"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4151"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314ED-09C5-4189-8219-8376B9100D3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DC07-C2F2-4DEF-A4F0-A3E04D0BDC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36696-AD95-4C8A-AE45-78A7F99645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65E334-512E-4325-A5EC-3F1CCCCA712A}" type="datetimeFigureOut">
              <a:rPr lang="en-US" smtClean="0"/>
              <a:t>1/25/2023</a:t>
            </a:fld>
            <a:endParaRPr lang="en-US"/>
          </a:p>
        </p:txBody>
      </p:sp>
      <p:sp>
        <p:nvSpPr>
          <p:cNvPr id="5" name="Footer Placeholder 4">
            <a:extLst>
              <a:ext uri="{FF2B5EF4-FFF2-40B4-BE49-F238E27FC236}">
                <a16:creationId xmlns:a16="http://schemas.microsoft.com/office/drawing/2014/main" id="{A0C13174-B713-48D6-8983-2A9643F7A5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26EF07-DECD-4CE0-B5C2-FECB4862470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C9A155-92F7-4BC3-9E73-55F607CF55CF}" type="slidenum">
              <a:rPr lang="en-US" smtClean="0"/>
              <a:t>‹#›</a:t>
            </a:fld>
            <a:endParaRPr lang="en-US"/>
          </a:p>
        </p:txBody>
      </p:sp>
    </p:spTree>
    <p:extLst>
      <p:ext uri="{BB962C8B-B14F-4D97-AF65-F5344CB8AC3E}">
        <p14:creationId xmlns:p14="http://schemas.microsoft.com/office/powerpoint/2010/main" val="76857669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3.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D8BD2D4-1D9D-4289-BCF5-35594DF8F79E}"/>
              </a:ext>
            </a:extLst>
          </p:cNvPr>
          <p:cNvSpPr>
            <a:spLocks noGrp="1" noChangeArrowheads="1"/>
          </p:cNvSpPr>
          <p:nvPr>
            <p:ph type="ctrTitle"/>
          </p:nvPr>
        </p:nvSpPr>
        <p:spPr/>
        <p:txBody>
          <a:bodyPr/>
          <a:lstStyle/>
          <a:p>
            <a:pPr eaLnBrk="1" hangingPunct="1"/>
            <a:r>
              <a:rPr lang="en-US" altLang="en-US" dirty="0"/>
              <a:t>2022 Transportation Excellence Awards Nominees</a:t>
            </a:r>
          </a:p>
        </p:txBody>
      </p:sp>
      <p:sp>
        <p:nvSpPr>
          <p:cNvPr id="4099" name="Rectangle 3">
            <a:extLst>
              <a:ext uri="{FF2B5EF4-FFF2-40B4-BE49-F238E27FC236}">
                <a16:creationId xmlns:a16="http://schemas.microsoft.com/office/drawing/2014/main" id="{5F271A12-46F2-4BC4-AAED-65B4BBF80AEF}"/>
              </a:ext>
            </a:extLst>
          </p:cNvPr>
          <p:cNvSpPr>
            <a:spLocks noGrp="1" noChangeArrowheads="1"/>
          </p:cNvSpPr>
          <p:nvPr>
            <p:ph type="subTitle" idx="1"/>
          </p:nvPr>
        </p:nvSpPr>
        <p:spPr>
          <a:xfrm>
            <a:off x="1371600" y="3886200"/>
            <a:ext cx="6400800" cy="685800"/>
          </a:xfrm>
        </p:spPr>
        <p:txBody>
          <a:bodyPr/>
          <a:lstStyle/>
          <a:p>
            <a:pPr eaLnBrk="1" hangingPunct="1"/>
            <a:r>
              <a:rPr lang="en-US" altLang="en-US" sz="2800" dirty="0"/>
              <a:t>TAMC Board of Directors Meeting  January 25, 2023</a:t>
            </a:r>
          </a:p>
          <a:p>
            <a:pPr eaLnBrk="1" hangingPunct="1"/>
            <a:endParaRPr lang="en-US" altLang="en-US" dirty="0"/>
          </a:p>
        </p:txBody>
      </p:sp>
      <p:pic>
        <p:nvPicPr>
          <p:cNvPr id="3" name="Picture 2">
            <a:extLst>
              <a:ext uri="{FF2B5EF4-FFF2-40B4-BE49-F238E27FC236}">
                <a16:creationId xmlns:a16="http://schemas.microsoft.com/office/drawing/2014/main" id="{58B8036B-E8BA-45F8-A6E7-E4F4CEBC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029200"/>
            <a:ext cx="4246880" cy="1700168"/>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8">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Graphical user interface, icon&#10;&#10;Description automatically generated">
            <a:extLst>
              <a:ext uri="{FF2B5EF4-FFF2-40B4-BE49-F238E27FC236}">
                <a16:creationId xmlns:a16="http://schemas.microsoft.com/office/drawing/2014/main" id="{D4F456E3-91A0-4090-9BE5-3CBF9CAF41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2645" y="1591534"/>
            <a:ext cx="1986278" cy="1991256"/>
          </a:xfrm>
          <a:prstGeom prst="rect">
            <a:avLst/>
          </a:prstGeom>
        </p:spPr>
      </p:pic>
      <p:sp>
        <p:nvSpPr>
          <p:cNvPr id="21" name="Rectangle 20">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D6FFDF3-56C8-44F4-B41F-D269E3A31850}"/>
              </a:ext>
            </a:extLst>
          </p:cNvPr>
          <p:cNvSpPr>
            <a:spLocks noGrp="1"/>
          </p:cNvSpPr>
          <p:nvPr>
            <p:ph type="title"/>
          </p:nvPr>
        </p:nvSpPr>
        <p:spPr>
          <a:xfrm>
            <a:off x="394555" y="4407241"/>
            <a:ext cx="8354891" cy="697835"/>
          </a:xfrm>
        </p:spPr>
        <p:txBody>
          <a:bodyPr vert="horz" lIns="68580" tIns="34290" rIns="68580" bIns="34290" rtlCol="0" anchor="b">
            <a:normAutofit/>
          </a:bodyPr>
          <a:lstStyle/>
          <a:p>
            <a:pPr algn="ctr"/>
            <a:r>
              <a:rPr lang="en-US" sz="4050" dirty="0">
                <a:solidFill>
                  <a:srgbClr val="FFFFFF"/>
                </a:solidFill>
              </a:rPr>
              <a:t>Dedication </a:t>
            </a:r>
          </a:p>
        </p:txBody>
      </p:sp>
      <p:pic>
        <p:nvPicPr>
          <p:cNvPr id="6" name="Picture 5">
            <a:extLst>
              <a:ext uri="{FF2B5EF4-FFF2-40B4-BE49-F238E27FC236}">
                <a16:creationId xmlns:a16="http://schemas.microsoft.com/office/drawing/2014/main" id="{134ACD3A-6608-44D5-930D-A6BA382901B4}"/>
              </a:ext>
            </a:extLst>
          </p:cNvPr>
          <p:cNvPicPr>
            <a:picLocks noChangeAspect="1"/>
          </p:cNvPicPr>
          <p:nvPr/>
        </p:nvPicPr>
        <p:blipFill rotWithShape="1">
          <a:blip r:embed="rId4"/>
          <a:srcRect l="1806" r="24325"/>
          <a:stretch/>
        </p:blipFill>
        <p:spPr>
          <a:xfrm>
            <a:off x="240031" y="1574590"/>
            <a:ext cx="1994604" cy="2025143"/>
          </a:xfrm>
          <a:prstGeom prst="rect">
            <a:avLst/>
          </a:prstGeom>
        </p:spPr>
      </p:pic>
      <p:pic>
        <p:nvPicPr>
          <p:cNvPr id="4" name="Picture 2" descr="Image preview">
            <a:extLst>
              <a:ext uri="{FF2B5EF4-FFF2-40B4-BE49-F238E27FC236}">
                <a16:creationId xmlns:a16="http://schemas.microsoft.com/office/drawing/2014/main" id="{421EE933-FC92-44D9-8DDF-73EAF57A47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2133" r="-1" b="21718"/>
          <a:stretch/>
        </p:blipFill>
        <p:spPr bwMode="auto">
          <a:xfrm>
            <a:off x="2467608" y="1579464"/>
            <a:ext cx="1985008" cy="201539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5"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DA32E5-05B1-468A-90F6-4B371B56020B}"/>
              </a:ext>
            </a:extLst>
          </p:cNvPr>
          <p:cNvPicPr>
            <a:picLocks noChangeAspect="1"/>
          </p:cNvPicPr>
          <p:nvPr/>
        </p:nvPicPr>
        <p:blipFill rotWithShape="1">
          <a:blip r:embed="rId7"/>
          <a:srcRect l="11444" r="14686"/>
          <a:stretch/>
        </p:blipFill>
        <p:spPr>
          <a:xfrm>
            <a:off x="6918952" y="1595566"/>
            <a:ext cx="1986279" cy="2016663"/>
          </a:xfrm>
          <a:prstGeom prst="rect">
            <a:avLst/>
          </a:prstGeom>
        </p:spPr>
      </p:pic>
      <p:cxnSp>
        <p:nvCxnSpPr>
          <p:cNvPr id="27" name="Straight Connector 26">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81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EF541BE-5A89-4701-B9E4-D321770DAE5D}"/>
              </a:ext>
            </a:extLst>
          </p:cNvPr>
          <p:cNvSpPr>
            <a:spLocks noGrp="1"/>
          </p:cNvSpPr>
          <p:nvPr>
            <p:ph type="title"/>
          </p:nvPr>
        </p:nvSpPr>
        <p:spPr>
          <a:xfrm>
            <a:off x="150363" y="1101277"/>
            <a:ext cx="4320173" cy="1682503"/>
          </a:xfrm>
        </p:spPr>
        <p:txBody>
          <a:bodyPr anchor="b">
            <a:noAutofit/>
          </a:bodyPr>
          <a:lstStyle/>
          <a:p>
            <a:r>
              <a:rPr lang="en-US" sz="4050" dirty="0"/>
              <a:t>Safe Routes to School Program</a:t>
            </a:r>
            <a:endParaRPr lang="en-US"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9749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7">
            <a:extLst>
              <a:ext uri="{FF2B5EF4-FFF2-40B4-BE49-F238E27FC236}">
                <a16:creationId xmlns:a16="http://schemas.microsoft.com/office/drawing/2014/main" id="{16F7F3F4-D187-9CC6-AE2D-5A73268D6009}"/>
              </a:ext>
            </a:extLst>
          </p:cNvPr>
          <p:cNvSpPr>
            <a:spLocks noGrp="1"/>
          </p:cNvSpPr>
          <p:nvPr>
            <p:ph idx="1"/>
          </p:nvPr>
        </p:nvSpPr>
        <p:spPr>
          <a:xfrm>
            <a:off x="205006" y="3049557"/>
            <a:ext cx="3276452" cy="1037427"/>
          </a:xfrm>
        </p:spPr>
        <p:txBody>
          <a:bodyPr>
            <a:normAutofit/>
          </a:bodyPr>
          <a:lstStyle/>
          <a:p>
            <a:endParaRPr lang="en-US" sz="1650" dirty="0"/>
          </a:p>
        </p:txBody>
      </p:sp>
      <p:pic>
        <p:nvPicPr>
          <p:cNvPr id="4" name="Content Placeholder 3">
            <a:extLst>
              <a:ext uri="{FF2B5EF4-FFF2-40B4-BE49-F238E27FC236}">
                <a16:creationId xmlns:a16="http://schemas.microsoft.com/office/drawing/2014/main" id="{8440FC3A-940C-4240-BA7C-E0520E61DD87}"/>
              </a:ext>
            </a:extLst>
          </p:cNvPr>
          <p:cNvPicPr>
            <a:picLocks noChangeAspect="1"/>
          </p:cNvPicPr>
          <p:nvPr/>
        </p:nvPicPr>
        <p:blipFill rotWithShape="1">
          <a:blip r:embed="rId3"/>
          <a:srcRect t="25227" r="-1" b="-1"/>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16" name="Group 15">
            <a:extLst>
              <a:ext uri="{FF2B5EF4-FFF2-40B4-BE49-F238E27FC236}">
                <a16:creationId xmlns:a16="http://schemas.microsoft.com/office/drawing/2014/main" id="{60A405FE-AED6-4548-9CF6-DA4BDFF8E45F}"/>
              </a:ext>
            </a:extLst>
          </p:cNvPr>
          <p:cNvGrpSpPr/>
          <p:nvPr/>
        </p:nvGrpSpPr>
        <p:grpSpPr>
          <a:xfrm>
            <a:off x="225631" y="4847359"/>
            <a:ext cx="3682878" cy="822851"/>
            <a:chOff x="213390" y="5668986"/>
            <a:chExt cx="5007019" cy="1118698"/>
          </a:xfrm>
        </p:grpSpPr>
        <p:pic>
          <p:nvPicPr>
            <p:cNvPr id="17" name="Picture 16">
              <a:extLst>
                <a:ext uri="{FF2B5EF4-FFF2-40B4-BE49-F238E27FC236}">
                  <a16:creationId xmlns:a16="http://schemas.microsoft.com/office/drawing/2014/main" id="{3856492B-5438-4F99-BA06-3C2C00F53251}"/>
                </a:ext>
              </a:extLst>
            </p:cNvPr>
            <p:cNvPicPr/>
            <p:nvPr/>
          </p:nvPicPr>
          <p:blipFill>
            <a:blip r:embed="rId4" cstate="print">
              <a:extLst>
                <a:ext uri="{28A0092B-C50C-407E-A947-70E740481C1C}">
                  <a14:useLocalDpi xmlns:a14="http://schemas.microsoft.com/office/drawing/2010/main"/>
                </a:ext>
              </a:extLst>
            </a:blip>
            <a:stretch>
              <a:fillRect/>
            </a:stretch>
          </p:blipFill>
          <p:spPr>
            <a:xfrm>
              <a:off x="4234683" y="5843591"/>
              <a:ext cx="985726" cy="870122"/>
            </a:xfrm>
            <a:prstGeom prst="rect">
              <a:avLst/>
            </a:prstGeom>
          </p:spPr>
        </p:pic>
        <p:pic>
          <p:nvPicPr>
            <p:cNvPr id="18" name="Picture 17" descr="Graphical user interface, icon&#10;&#10;Description automatically generated">
              <a:extLst>
                <a:ext uri="{FF2B5EF4-FFF2-40B4-BE49-F238E27FC236}">
                  <a16:creationId xmlns:a16="http://schemas.microsoft.com/office/drawing/2014/main" id="{7A14CC3E-6A78-49A9-B839-09E4388F2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90" y="5668986"/>
              <a:ext cx="1115616" cy="1118698"/>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61B282B8-DA73-4335-B983-D31F93E4BBC2}"/>
                </a:ext>
              </a:extLst>
            </p:cNvPr>
            <p:cNvPicPr>
              <a:picLocks noChangeAspect="1"/>
            </p:cNvPicPr>
            <p:nvPr/>
          </p:nvPicPr>
          <p:blipFill rotWithShape="1">
            <a:blip r:embed="rId6">
              <a:extLst>
                <a:ext uri="{28A0092B-C50C-407E-A947-70E740481C1C}">
                  <a14:useLocalDpi xmlns:a14="http://schemas.microsoft.com/office/drawing/2010/main" val="0"/>
                </a:ext>
              </a:extLst>
            </a:blip>
            <a:srcRect t="18911" r="562" b="19718"/>
            <a:stretch/>
          </p:blipFill>
          <p:spPr>
            <a:xfrm>
              <a:off x="1524000" y="5917548"/>
              <a:ext cx="2515689" cy="621575"/>
            </a:xfrm>
            <a:prstGeom prst="rect">
              <a:avLst/>
            </a:prstGeom>
          </p:spPr>
        </p:pic>
      </p:grpSp>
    </p:spTree>
    <p:extLst>
      <p:ext uri="{BB962C8B-B14F-4D97-AF65-F5344CB8AC3E}">
        <p14:creationId xmlns:p14="http://schemas.microsoft.com/office/powerpoint/2010/main" val="287250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27659-5285-4482-B0CB-059599916FB6}"/>
              </a:ext>
            </a:extLst>
          </p:cNvPr>
          <p:cNvSpPr>
            <a:spLocks noGrp="1"/>
          </p:cNvSpPr>
          <p:nvPr>
            <p:ph type="title"/>
          </p:nvPr>
        </p:nvSpPr>
        <p:spPr>
          <a:xfrm>
            <a:off x="3901966" y="4356454"/>
            <a:ext cx="4979105" cy="969325"/>
          </a:xfrm>
        </p:spPr>
        <p:txBody>
          <a:bodyPr vert="horz" lIns="68580" tIns="34290" rIns="68580" bIns="34290" rtlCol="0" anchor="ctr">
            <a:normAutofit/>
          </a:bodyPr>
          <a:lstStyle/>
          <a:p>
            <a:pPr algn="ctr"/>
            <a:r>
              <a:rPr lang="en-US" sz="3600" kern="1200" dirty="0">
                <a:solidFill>
                  <a:schemeClr val="tx1"/>
                </a:solidFill>
                <a:latin typeface="+mj-lt"/>
                <a:ea typeface="+mj-ea"/>
                <a:cs typeface="+mj-cs"/>
              </a:rPr>
              <a:t>Walk &amp; Roll</a:t>
            </a:r>
          </a:p>
        </p:txBody>
      </p:sp>
      <p:sp>
        <p:nvSpPr>
          <p:cNvPr id="12" name="Content Placeholder 11">
            <a:extLst>
              <a:ext uri="{FF2B5EF4-FFF2-40B4-BE49-F238E27FC236}">
                <a16:creationId xmlns:a16="http://schemas.microsoft.com/office/drawing/2014/main" id="{4C1F5E3A-27AB-6273-B742-670135CABB54}"/>
              </a:ext>
            </a:extLst>
          </p:cNvPr>
          <p:cNvSpPr>
            <a:spLocks noGrp="1"/>
          </p:cNvSpPr>
          <p:nvPr>
            <p:ph idx="1"/>
          </p:nvPr>
        </p:nvSpPr>
        <p:spPr>
          <a:xfrm>
            <a:off x="3901965" y="5325778"/>
            <a:ext cx="4979105" cy="318335"/>
          </a:xfrm>
        </p:spPr>
        <p:txBody>
          <a:bodyPr vert="horz" lIns="68580" tIns="34290" rIns="68580" bIns="34290" rtlCol="0">
            <a:normAutofit/>
          </a:bodyPr>
          <a:lstStyle/>
          <a:p>
            <a:pPr marL="0" indent="0" algn="ctr">
              <a:buNone/>
            </a:pPr>
            <a:r>
              <a:rPr lang="en-US" sz="1800" kern="1200" dirty="0">
                <a:solidFill>
                  <a:srgbClr val="FFC000"/>
                </a:solidFill>
                <a:latin typeface="+mn-lt"/>
                <a:ea typeface="+mn-ea"/>
                <a:cs typeface="+mn-cs"/>
              </a:rPr>
              <a:t>More than just a walk to school</a:t>
            </a:r>
          </a:p>
        </p:txBody>
      </p:sp>
      <p:pic>
        <p:nvPicPr>
          <p:cNvPr id="7" name="Picture 6">
            <a:extLst>
              <a:ext uri="{FF2B5EF4-FFF2-40B4-BE49-F238E27FC236}">
                <a16:creationId xmlns:a16="http://schemas.microsoft.com/office/drawing/2014/main" id="{7E73E36B-E666-4A5F-B3DC-0EEC8C370F2C}"/>
              </a:ext>
            </a:extLst>
          </p:cNvPr>
          <p:cNvPicPr>
            <a:picLocks noChangeAspect="1"/>
          </p:cNvPicPr>
          <p:nvPr/>
        </p:nvPicPr>
        <p:blipFill rotWithShape="1">
          <a:blip r:embed="rId3"/>
          <a:srcRect l="16590" r="-3" b="-3"/>
          <a:stretch/>
        </p:blipFill>
        <p:spPr>
          <a:xfrm>
            <a:off x="15" y="857251"/>
            <a:ext cx="3636213" cy="3269579"/>
          </a:xfrm>
          <a:prstGeom prst="rect">
            <a:avLst/>
          </a:prstGeom>
        </p:spPr>
      </p:pic>
      <p:pic>
        <p:nvPicPr>
          <p:cNvPr id="8" name="Picture 7">
            <a:extLst>
              <a:ext uri="{FF2B5EF4-FFF2-40B4-BE49-F238E27FC236}">
                <a16:creationId xmlns:a16="http://schemas.microsoft.com/office/drawing/2014/main" id="{C63E9630-2DD2-42E8-8FE3-D1B4FD6C29B1}"/>
              </a:ext>
            </a:extLst>
          </p:cNvPr>
          <p:cNvPicPr>
            <a:picLocks noChangeAspect="1"/>
          </p:cNvPicPr>
          <p:nvPr/>
        </p:nvPicPr>
        <p:blipFill rotWithShape="1">
          <a:blip r:embed="rId4"/>
          <a:srcRect t="9729" r="-1" b="9728"/>
          <a:stretch/>
        </p:blipFill>
        <p:spPr>
          <a:xfrm>
            <a:off x="3729037" y="857249"/>
            <a:ext cx="5412677" cy="3269580"/>
          </a:xfrm>
          <a:prstGeom prst="rect">
            <a:avLst/>
          </a:prstGeom>
        </p:spPr>
      </p:pic>
      <p:pic>
        <p:nvPicPr>
          <p:cNvPr id="5" name="Content Placeholder 4" descr="A picture containing tree, outdoor, plant, forest&#10;&#10;Description automatically generated">
            <a:extLst>
              <a:ext uri="{FF2B5EF4-FFF2-40B4-BE49-F238E27FC236}">
                <a16:creationId xmlns:a16="http://schemas.microsoft.com/office/drawing/2014/main" id="{27FD489C-4E93-4A8B-9F46-4A8594D1E29B}"/>
              </a:ext>
            </a:extLst>
          </p:cNvPr>
          <p:cNvPicPr>
            <a:picLocks noChangeAspect="1"/>
          </p:cNvPicPr>
          <p:nvPr/>
        </p:nvPicPr>
        <p:blipFill rotWithShape="1">
          <a:blip r:embed="rId5">
            <a:extLst>
              <a:ext uri="{28A0092B-C50C-407E-A947-70E740481C1C}">
                <a14:useLocalDpi xmlns:a14="http://schemas.microsoft.com/office/drawing/2010/main" val="0"/>
              </a:ext>
            </a:extLst>
          </a:blip>
          <a:srcRect l="19749" r="43351"/>
          <a:stretch/>
        </p:blipFill>
        <p:spPr>
          <a:xfrm rot="5400000">
            <a:off x="923593" y="3288115"/>
            <a:ext cx="1789043" cy="3636228"/>
          </a:xfrm>
          <a:prstGeom prst="rect">
            <a:avLst/>
          </a:prstGeom>
        </p:spPr>
      </p:pic>
    </p:spTree>
    <p:extLst>
      <p:ext uri="{BB962C8B-B14F-4D97-AF65-F5344CB8AC3E}">
        <p14:creationId xmlns:p14="http://schemas.microsoft.com/office/powerpoint/2010/main" val="199137157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the sidewalk&#10;&#10;Description automatically generated with low confidence">
            <a:extLst>
              <a:ext uri="{FF2B5EF4-FFF2-40B4-BE49-F238E27FC236}">
                <a16:creationId xmlns:a16="http://schemas.microsoft.com/office/drawing/2014/main" id="{1CF3DDA2-33CD-5BB1-C667-CD15B3085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77" y="-93518"/>
            <a:ext cx="10567554" cy="7045036"/>
          </a:xfrm>
          <a:prstGeom prst="rect">
            <a:avLst/>
          </a:prstGeom>
        </p:spPr>
      </p:pic>
    </p:spTree>
    <p:extLst>
      <p:ext uri="{BB962C8B-B14F-4D97-AF65-F5344CB8AC3E}">
        <p14:creationId xmlns:p14="http://schemas.microsoft.com/office/powerpoint/2010/main" val="203058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the side of a road&#10;&#10;Description automatically generated with low confidence">
            <a:extLst>
              <a:ext uri="{FF2B5EF4-FFF2-40B4-BE49-F238E27FC236}">
                <a16:creationId xmlns:a16="http://schemas.microsoft.com/office/drawing/2014/main" id="{730AF18D-28EE-781B-B4FF-E7EEBDD7D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73" y="-207817"/>
            <a:ext cx="10939546" cy="7273634"/>
          </a:xfrm>
          <a:prstGeom prst="rect">
            <a:avLst/>
          </a:prstGeom>
        </p:spPr>
      </p:pic>
    </p:spTree>
    <p:extLst>
      <p:ext uri="{BB962C8B-B14F-4D97-AF65-F5344CB8AC3E}">
        <p14:creationId xmlns:p14="http://schemas.microsoft.com/office/powerpoint/2010/main" val="141920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ass, road&#10;&#10;Description automatically generated">
            <a:extLst>
              <a:ext uri="{FF2B5EF4-FFF2-40B4-BE49-F238E27FC236}">
                <a16:creationId xmlns:a16="http://schemas.microsoft.com/office/drawing/2014/main" id="{A4A7B7D0-AB4F-8267-ECEB-3C522E81F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3" y="-2276764"/>
            <a:ext cx="9473046" cy="12630728"/>
          </a:xfrm>
          <a:prstGeom prst="rect">
            <a:avLst/>
          </a:prstGeom>
        </p:spPr>
      </p:pic>
    </p:spTree>
    <p:extLst>
      <p:ext uri="{BB962C8B-B14F-4D97-AF65-F5344CB8AC3E}">
        <p14:creationId xmlns:p14="http://schemas.microsoft.com/office/powerpoint/2010/main" val="324656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216E8349-5872-75C8-B0FB-84A5D484C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90" y="-197426"/>
            <a:ext cx="10651270" cy="7098072"/>
          </a:xfrm>
          <a:prstGeom prst="rect">
            <a:avLst/>
          </a:prstGeom>
        </p:spPr>
      </p:pic>
    </p:spTree>
    <p:extLst>
      <p:ext uri="{BB962C8B-B14F-4D97-AF65-F5344CB8AC3E}">
        <p14:creationId xmlns:p14="http://schemas.microsoft.com/office/powerpoint/2010/main" val="216701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762000"/>
            <a:ext cx="7772400" cy="2209800"/>
          </a:xfrm>
        </p:spPr>
        <p:txBody>
          <a:bodyPr/>
          <a:lstStyle/>
          <a:p>
            <a:pPr eaLnBrk="1" hangingPunct="1"/>
            <a:r>
              <a:rPr lang="en-US" altLang="en-US" dirty="0"/>
              <a:t>Congratulations to </a:t>
            </a:r>
            <a:br>
              <a:rPr lang="en-US" altLang="en-US" dirty="0"/>
            </a:br>
            <a:r>
              <a:rPr lang="en-US" altLang="en-US" dirty="0"/>
              <a:t> 2022 Transportation Excellence Awards Honoree, Andrew Easterling!</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33413481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dirty="0"/>
              <a:t>20</a:t>
            </a:r>
            <a:r>
              <a:rPr lang="en-US" altLang="en-US" baseline="30000" dirty="0"/>
              <a:t>th</a:t>
            </a:r>
            <a:r>
              <a:rPr lang="en-US" altLang="en-US" dirty="0"/>
              <a:t> 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p:txBody>
          <a:bodyPr/>
          <a:lstStyle/>
          <a:p>
            <a:endParaRPr lang="en-US" altLang="en-US" dirty="0"/>
          </a:p>
          <a:p>
            <a:r>
              <a:rPr lang="en-US" altLang="en-US" sz="4400" dirty="0"/>
              <a:t>Project Award </a:t>
            </a:r>
          </a:p>
        </p:txBody>
      </p:sp>
    </p:spTree>
    <p:extLst>
      <p:ext uri="{BB962C8B-B14F-4D97-AF65-F5344CB8AC3E}">
        <p14:creationId xmlns:p14="http://schemas.microsoft.com/office/powerpoint/2010/main" val="301979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5342075F-3F05-47D4-9FF1-084CAC78654D}"/>
              </a:ext>
            </a:extLst>
          </p:cNvPr>
          <p:cNvSpPr>
            <a:spLocks noGrp="1" noChangeArrowheads="1"/>
          </p:cNvSpPr>
          <p:nvPr>
            <p:ph type="ctrTitle"/>
          </p:nvPr>
        </p:nvSpPr>
        <p:spPr/>
        <p:txBody>
          <a:bodyPr/>
          <a:lstStyle/>
          <a:p>
            <a:r>
              <a:rPr lang="en-US" altLang="en-US" dirty="0"/>
              <a:t>20</a:t>
            </a:r>
            <a:r>
              <a:rPr lang="en-US" altLang="en-US" baseline="30000" dirty="0"/>
              <a:t>th</a:t>
            </a:r>
            <a:r>
              <a:rPr lang="en-US" altLang="en-US" dirty="0"/>
              <a:t> Annual Transportation Excellence Awards</a:t>
            </a:r>
          </a:p>
        </p:txBody>
      </p:sp>
      <p:sp>
        <p:nvSpPr>
          <p:cNvPr id="6147" name="Subtitle 2">
            <a:extLst>
              <a:ext uri="{FF2B5EF4-FFF2-40B4-BE49-F238E27FC236}">
                <a16:creationId xmlns:a16="http://schemas.microsoft.com/office/drawing/2014/main" id="{47487A6D-2F63-4667-B208-153C0828C994}"/>
              </a:ext>
            </a:extLst>
          </p:cNvPr>
          <p:cNvSpPr>
            <a:spLocks noGrp="1" noChangeArrowheads="1"/>
          </p:cNvSpPr>
          <p:nvPr>
            <p:ph type="subTitle" idx="1"/>
          </p:nvPr>
        </p:nvSpPr>
        <p:spPr>
          <a:xfrm>
            <a:off x="1371600" y="4038600"/>
            <a:ext cx="6400800" cy="1600200"/>
          </a:xfrm>
        </p:spPr>
        <p:txBody>
          <a:bodyPr/>
          <a:lstStyle/>
          <a:p>
            <a:r>
              <a:rPr lang="en-US" altLang="en-US" sz="4800" dirty="0"/>
              <a:t>City of Pacific Grove</a:t>
            </a:r>
          </a:p>
          <a:p>
            <a:r>
              <a:rPr lang="en-US" altLang="en-US" sz="3600" dirty="0"/>
              <a:t>Point Pinos Coastal                 Recreational Trail  Project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dirty="0"/>
              <a:t>20</a:t>
            </a:r>
            <a:r>
              <a:rPr lang="en-US" altLang="en-US" baseline="30000" dirty="0"/>
              <a:t>th</a:t>
            </a:r>
            <a:r>
              <a:rPr lang="en-US" altLang="en-US" dirty="0"/>
              <a:t> 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p:txBody>
          <a:bodyPr/>
          <a:lstStyle/>
          <a:p>
            <a:endParaRPr lang="en-US" altLang="en-US" dirty="0"/>
          </a:p>
          <a:p>
            <a:r>
              <a:rPr lang="en-US" altLang="en-US" sz="3600" dirty="0"/>
              <a:t>Individual Award  Nominee: Public Servant</a:t>
            </a:r>
          </a:p>
          <a:p>
            <a:endParaRPr lang="en-US" altLang="en-US" sz="3600" dirty="0"/>
          </a:p>
        </p:txBody>
      </p:sp>
    </p:spTree>
    <p:extLst>
      <p:ext uri="{BB962C8B-B14F-4D97-AF65-F5344CB8AC3E}">
        <p14:creationId xmlns:p14="http://schemas.microsoft.com/office/powerpoint/2010/main" val="1473316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alking on a path near a body of water&#10;&#10;Description automatically generated with low confidence">
            <a:extLst>
              <a:ext uri="{FF2B5EF4-FFF2-40B4-BE49-F238E27FC236}">
                <a16:creationId xmlns:a16="http://schemas.microsoft.com/office/drawing/2014/main" id="{5491B857-831E-2442-F073-C4F0F40D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27" y="-207818"/>
            <a:ext cx="10910454" cy="7273636"/>
          </a:xfrm>
          <a:prstGeom prst="rect">
            <a:avLst/>
          </a:prstGeom>
        </p:spPr>
      </p:pic>
    </p:spTree>
    <p:extLst>
      <p:ext uri="{BB962C8B-B14F-4D97-AF65-F5344CB8AC3E}">
        <p14:creationId xmlns:p14="http://schemas.microsoft.com/office/powerpoint/2010/main" val="272971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712CF-5430-4451-A499-9175D649152D}"/>
              </a:ext>
            </a:extLst>
          </p:cNvPr>
          <p:cNvSpPr>
            <a:spLocks noGrp="1"/>
          </p:cNvSpPr>
          <p:nvPr>
            <p:ph type="title"/>
          </p:nvPr>
        </p:nvSpPr>
        <p:spPr>
          <a:xfrm>
            <a:off x="685800" y="350838"/>
            <a:ext cx="7772400" cy="1143000"/>
          </a:xfrm>
        </p:spPr>
        <p:txBody>
          <a:bodyPr/>
          <a:lstStyle/>
          <a:p>
            <a:r>
              <a:rPr lang="en-US" sz="3600" dirty="0"/>
              <a:t>Point Pinos Coastal Recreational Trail </a:t>
            </a:r>
          </a:p>
        </p:txBody>
      </p:sp>
      <p:pic>
        <p:nvPicPr>
          <p:cNvPr id="3" name="Picture 2" descr="A picture containing outdoor, sky, ground, grass&#10;&#10;Description automatically generated">
            <a:extLst>
              <a:ext uri="{FF2B5EF4-FFF2-40B4-BE49-F238E27FC236}">
                <a16:creationId xmlns:a16="http://schemas.microsoft.com/office/drawing/2014/main" id="{50C54696-2070-DEFE-E555-5FE546933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9144000" cy="6854653"/>
          </a:xfrm>
          <a:prstGeom prst="rect">
            <a:avLst/>
          </a:prstGeom>
        </p:spPr>
      </p:pic>
    </p:spTree>
    <p:extLst>
      <p:ext uri="{BB962C8B-B14F-4D97-AF65-F5344CB8AC3E}">
        <p14:creationId xmlns:p14="http://schemas.microsoft.com/office/powerpoint/2010/main" val="22334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nature&#10;&#10;Description automatically generated">
            <a:extLst>
              <a:ext uri="{FF2B5EF4-FFF2-40B4-BE49-F238E27FC236}">
                <a16:creationId xmlns:a16="http://schemas.microsoft.com/office/drawing/2014/main" id="{0526D221-926C-ED7D-E7A5-5013D63F1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934" y="-228599"/>
            <a:ext cx="11499868" cy="7141444"/>
          </a:xfrm>
          <a:prstGeom prst="rect">
            <a:avLst/>
          </a:prstGeom>
        </p:spPr>
      </p:pic>
    </p:spTree>
    <p:extLst>
      <p:ext uri="{BB962C8B-B14F-4D97-AF65-F5344CB8AC3E}">
        <p14:creationId xmlns:p14="http://schemas.microsoft.com/office/powerpoint/2010/main" val="220530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nature, plant&#10;&#10;Description automatically generated">
            <a:extLst>
              <a:ext uri="{FF2B5EF4-FFF2-40B4-BE49-F238E27FC236}">
                <a16:creationId xmlns:a16="http://schemas.microsoft.com/office/drawing/2014/main" id="{DBF2691E-657E-030F-6FFF-BA645BB92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193" y="-62344"/>
            <a:ext cx="13072386" cy="6982688"/>
          </a:xfrm>
          <a:prstGeom prst="rect">
            <a:avLst/>
          </a:prstGeom>
        </p:spPr>
      </p:pic>
    </p:spTree>
    <p:extLst>
      <p:ext uri="{BB962C8B-B14F-4D97-AF65-F5344CB8AC3E}">
        <p14:creationId xmlns:p14="http://schemas.microsoft.com/office/powerpoint/2010/main" val="305815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712CF-5430-4451-A499-9175D649152D}"/>
              </a:ext>
            </a:extLst>
          </p:cNvPr>
          <p:cNvSpPr>
            <a:spLocks noGrp="1"/>
          </p:cNvSpPr>
          <p:nvPr>
            <p:ph type="title"/>
          </p:nvPr>
        </p:nvSpPr>
        <p:spPr>
          <a:xfrm>
            <a:off x="685800" y="350838"/>
            <a:ext cx="7772400" cy="1143000"/>
          </a:xfrm>
        </p:spPr>
        <p:txBody>
          <a:bodyPr/>
          <a:lstStyle/>
          <a:p>
            <a:r>
              <a:rPr lang="en-US" sz="3600" dirty="0"/>
              <a:t>Point Pinos Coastal Recreational Trail </a:t>
            </a:r>
          </a:p>
        </p:txBody>
      </p:sp>
      <p:pic>
        <p:nvPicPr>
          <p:cNvPr id="3" name="Picture 2" descr="A picture containing sky, grass, outdoor, nature&#10;&#10;Description automatically generated">
            <a:extLst>
              <a:ext uri="{FF2B5EF4-FFF2-40B4-BE49-F238E27FC236}">
                <a16:creationId xmlns:a16="http://schemas.microsoft.com/office/drawing/2014/main" id="{C9E370C8-4590-8DF5-D21F-A86102B4C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490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ars parked on the side of a road&#10;&#10;Description automatically generated with low confidence">
            <a:extLst>
              <a:ext uri="{FF2B5EF4-FFF2-40B4-BE49-F238E27FC236}">
                <a16:creationId xmlns:a16="http://schemas.microsoft.com/office/drawing/2014/main" id="{66A5EDE1-D1CF-ED47-21B1-2D3223B0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84757"/>
            <a:ext cx="9372600" cy="7027514"/>
          </a:xfrm>
          <a:prstGeom prst="rect">
            <a:avLst/>
          </a:prstGeom>
        </p:spPr>
      </p:pic>
    </p:spTree>
    <p:extLst>
      <p:ext uri="{BB962C8B-B14F-4D97-AF65-F5344CB8AC3E}">
        <p14:creationId xmlns:p14="http://schemas.microsoft.com/office/powerpoint/2010/main" val="54759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52DE-6696-67A7-660C-5D5BE2A984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78070F-CC46-BF21-BF90-DD67493EA703}"/>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913C6708-AF88-8C90-D4BC-CB9AE25E587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225035" y="-6198576"/>
            <a:ext cx="18785898" cy="14089425"/>
          </a:xfrm>
        </p:spPr>
      </p:pic>
      <p:sp>
        <p:nvSpPr>
          <p:cNvPr id="5" name="Text Placeholder 4">
            <a:extLst>
              <a:ext uri="{FF2B5EF4-FFF2-40B4-BE49-F238E27FC236}">
                <a16:creationId xmlns:a16="http://schemas.microsoft.com/office/drawing/2014/main" id="{64B131CC-669B-41A0-235B-9CC63BEFA922}"/>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5B8AA64-BD23-09E1-29D7-573EDB071282}"/>
              </a:ext>
            </a:extLst>
          </p:cNvPr>
          <p:cNvSpPr>
            <a:spLocks noGrp="1"/>
          </p:cNvSpPr>
          <p:nvPr>
            <p:ph sz="quarter" idx="4"/>
          </p:nvPr>
        </p:nvSpPr>
        <p:spPr/>
        <p:txBody>
          <a:bodyPr/>
          <a:lstStyle/>
          <a:p>
            <a:endParaRPr lang="en-US"/>
          </a:p>
        </p:txBody>
      </p:sp>
      <p:sp>
        <p:nvSpPr>
          <p:cNvPr id="7" name="TextBox 6">
            <a:extLst>
              <a:ext uri="{FF2B5EF4-FFF2-40B4-BE49-F238E27FC236}">
                <a16:creationId xmlns:a16="http://schemas.microsoft.com/office/drawing/2014/main" id="{97F1B4A4-AF52-46B1-D9E8-84F7BB26D0FE}"/>
              </a:ext>
            </a:extLst>
          </p:cNvPr>
          <p:cNvSpPr txBox="1"/>
          <p:nvPr/>
        </p:nvSpPr>
        <p:spPr>
          <a:xfrm>
            <a:off x="-914400" y="-2877840"/>
            <a:ext cx="7377544" cy="707886"/>
          </a:xfrm>
          <a:prstGeom prst="rect">
            <a:avLst/>
          </a:prstGeom>
          <a:noFill/>
        </p:spPr>
        <p:txBody>
          <a:bodyPr wrap="square">
            <a:spAutoFit/>
          </a:bodyPr>
          <a:lstStyle/>
          <a:p>
            <a:pPr algn="ctr"/>
            <a:r>
              <a:rPr lang="en-US" sz="4000" b="1" dirty="0"/>
              <a:t>Formal ADA Compliant Trail</a:t>
            </a:r>
          </a:p>
        </p:txBody>
      </p:sp>
    </p:spTree>
    <p:extLst>
      <p:ext uri="{BB962C8B-B14F-4D97-AF65-F5344CB8AC3E}">
        <p14:creationId xmlns:p14="http://schemas.microsoft.com/office/powerpoint/2010/main" val="1609107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dirt path by a beach&#10;&#10;Description automatically generated with medium confidence">
            <a:extLst>
              <a:ext uri="{FF2B5EF4-FFF2-40B4-BE49-F238E27FC236}">
                <a16:creationId xmlns:a16="http://schemas.microsoft.com/office/drawing/2014/main" id="{9EB7FD64-2BD2-60FA-4922-68A20B551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0758938" cy="7169728"/>
          </a:xfrm>
          <a:prstGeom prst="rect">
            <a:avLst/>
          </a:prstGeom>
        </p:spPr>
      </p:pic>
    </p:spTree>
    <p:extLst>
      <p:ext uri="{BB962C8B-B14F-4D97-AF65-F5344CB8AC3E}">
        <p14:creationId xmlns:p14="http://schemas.microsoft.com/office/powerpoint/2010/main" val="4224316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D144-DEC4-A2F8-D35D-2CDE6DEE7785}"/>
              </a:ext>
            </a:extLst>
          </p:cNvPr>
          <p:cNvSpPr>
            <a:spLocks noGrp="1"/>
          </p:cNvSpPr>
          <p:nvPr>
            <p:ph type="title"/>
          </p:nvPr>
        </p:nvSpPr>
        <p:spPr/>
        <p:txBody>
          <a:bodyPr/>
          <a:lstStyle/>
          <a:p>
            <a:endParaRPr lang="en-US"/>
          </a:p>
        </p:txBody>
      </p:sp>
      <p:pic>
        <p:nvPicPr>
          <p:cNvPr id="5" name="Content Placeholder 4" descr="A picture containing outdoor&#10;&#10;Description automatically generated">
            <a:extLst>
              <a:ext uri="{FF2B5EF4-FFF2-40B4-BE49-F238E27FC236}">
                <a16:creationId xmlns:a16="http://schemas.microsoft.com/office/drawing/2014/main" id="{42BE6EC4-0B7A-9DD2-37DD-0319D0FC0B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696702" y="-1008737"/>
            <a:ext cx="12492954" cy="9369718"/>
          </a:xfrm>
        </p:spPr>
      </p:pic>
    </p:spTree>
    <p:extLst>
      <p:ext uri="{BB962C8B-B14F-4D97-AF65-F5344CB8AC3E}">
        <p14:creationId xmlns:p14="http://schemas.microsoft.com/office/powerpoint/2010/main" val="861577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712CF-5430-4451-A499-9175D649152D}"/>
              </a:ext>
            </a:extLst>
          </p:cNvPr>
          <p:cNvSpPr>
            <a:spLocks noGrp="1"/>
          </p:cNvSpPr>
          <p:nvPr>
            <p:ph type="title"/>
          </p:nvPr>
        </p:nvSpPr>
        <p:spPr>
          <a:xfrm>
            <a:off x="685800" y="350838"/>
            <a:ext cx="7772400" cy="1143000"/>
          </a:xfrm>
        </p:spPr>
        <p:txBody>
          <a:bodyPr/>
          <a:lstStyle/>
          <a:p>
            <a:r>
              <a:rPr lang="en-US" sz="3600" dirty="0"/>
              <a:t>Point Pinos Coastal Recreational Trail </a:t>
            </a:r>
          </a:p>
        </p:txBody>
      </p:sp>
      <p:pic>
        <p:nvPicPr>
          <p:cNvPr id="3" name="Picture 2" descr="A person walking on a path next to a body of water&#10;&#10;Description automatically generated with low confidence">
            <a:extLst>
              <a:ext uri="{FF2B5EF4-FFF2-40B4-BE49-F238E27FC236}">
                <a16:creationId xmlns:a16="http://schemas.microsoft.com/office/drawing/2014/main" id="{2E83CF7B-C982-5195-7DC2-85D3DC9B8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1173"/>
            <a:ext cx="10428560" cy="7215736"/>
          </a:xfrm>
          <a:prstGeom prst="rect">
            <a:avLst/>
          </a:prstGeom>
        </p:spPr>
      </p:pic>
    </p:spTree>
    <p:extLst>
      <p:ext uri="{BB962C8B-B14F-4D97-AF65-F5344CB8AC3E}">
        <p14:creationId xmlns:p14="http://schemas.microsoft.com/office/powerpoint/2010/main" val="150388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7D02-EC37-41DB-94A5-726A61636457}"/>
              </a:ext>
            </a:extLst>
          </p:cNvPr>
          <p:cNvSpPr>
            <a:spLocks noGrp="1"/>
          </p:cNvSpPr>
          <p:nvPr>
            <p:ph type="title"/>
          </p:nvPr>
        </p:nvSpPr>
        <p:spPr>
          <a:xfrm>
            <a:off x="685800" y="685800"/>
            <a:ext cx="7772400" cy="1143000"/>
          </a:xfrm>
        </p:spPr>
        <p:txBody>
          <a:bodyPr/>
          <a:lstStyle/>
          <a:p>
            <a:pPr algn="l"/>
            <a:r>
              <a:rPr lang="en-US" sz="4800" dirty="0"/>
              <a:t>Norm Groot </a:t>
            </a:r>
            <a:br>
              <a:rPr lang="en-US" sz="4800" dirty="0"/>
            </a:br>
            <a:r>
              <a:rPr lang="en-US" sz="3600" dirty="0"/>
              <a:t>,                     </a:t>
            </a:r>
            <a:endParaRPr lang="en-US" sz="4800" dirty="0"/>
          </a:p>
        </p:txBody>
      </p:sp>
      <p:graphicFrame>
        <p:nvGraphicFramePr>
          <p:cNvPr id="1036" name="Content Placeholder 3">
            <a:extLst>
              <a:ext uri="{FF2B5EF4-FFF2-40B4-BE49-F238E27FC236}">
                <a16:creationId xmlns:a16="http://schemas.microsoft.com/office/drawing/2014/main" id="{D8C04ECF-A6C8-4C59-9514-41B744EDA8D9}"/>
              </a:ext>
            </a:extLst>
          </p:cNvPr>
          <p:cNvGraphicFramePr>
            <a:graphicFrameLocks noGrp="1"/>
          </p:cNvGraphicFramePr>
          <p:nvPr>
            <p:ph sz="half" idx="2"/>
          </p:nvPr>
        </p:nvGraphicFramePr>
        <p:xfrm>
          <a:off x="5715000" y="1539323"/>
          <a:ext cx="3231368" cy="3489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6799E229-85EF-4C31-9841-DC045A2C04CF}"/>
              </a:ext>
            </a:extLst>
          </p:cNvPr>
          <p:cNvSpPr>
            <a:spLocks noGrp="1"/>
          </p:cNvSpPr>
          <p:nvPr>
            <p:ph sz="half" idx="1"/>
          </p:nvPr>
        </p:nvSpPr>
        <p:spPr>
          <a:xfrm>
            <a:off x="472229" y="1455114"/>
            <a:ext cx="3809413" cy="4201287"/>
          </a:xfrm>
        </p:spPr>
        <p:txBody>
          <a:bodyPr/>
          <a:lstStyle/>
          <a:p>
            <a:endParaRPr lang="en-US" dirty="0"/>
          </a:p>
        </p:txBody>
      </p:sp>
      <p:pic>
        <p:nvPicPr>
          <p:cNvPr id="1028" name="Picture 4">
            <a:extLst>
              <a:ext uri="{FF2B5EF4-FFF2-40B4-BE49-F238E27FC236}">
                <a16:creationId xmlns:a16="http://schemas.microsoft.com/office/drawing/2014/main" id="{6C5641D8-2834-4EA2-8DCE-3DE37FDAC2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750219" y="-4267200"/>
            <a:ext cx="10063722" cy="1339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533A97-AE26-4336-8FAA-CB28C03F73E5}"/>
              </a:ext>
            </a:extLst>
          </p:cNvPr>
          <p:cNvSpPr txBox="1"/>
          <p:nvPr/>
        </p:nvSpPr>
        <p:spPr>
          <a:xfrm>
            <a:off x="1274990" y="5618202"/>
            <a:ext cx="8458200" cy="1107996"/>
          </a:xfrm>
          <a:prstGeom prst="rect">
            <a:avLst/>
          </a:prstGeom>
          <a:noFill/>
        </p:spPr>
        <p:txBody>
          <a:bodyPr wrap="square">
            <a:spAutoFit/>
          </a:bodyPr>
          <a:lstStyle/>
          <a:p>
            <a:r>
              <a:rPr lang="en-US" sz="6600" dirty="0"/>
              <a:t>Andrew Easterling </a:t>
            </a:r>
          </a:p>
        </p:txBody>
      </p:sp>
    </p:spTree>
    <p:extLst>
      <p:ext uri="{BB962C8B-B14F-4D97-AF65-F5344CB8AC3E}">
        <p14:creationId xmlns:p14="http://schemas.microsoft.com/office/powerpoint/2010/main" val="1895001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ground, outdoor, shore&#10;&#10;Description automatically generated">
            <a:extLst>
              <a:ext uri="{FF2B5EF4-FFF2-40B4-BE49-F238E27FC236}">
                <a16:creationId xmlns:a16="http://schemas.microsoft.com/office/drawing/2014/main" id="{9F7E217F-2348-8C81-5F12-92EBBEE7D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473" y="-10391"/>
            <a:ext cx="12228946" cy="6878782"/>
          </a:xfrm>
          <a:prstGeom prst="rect">
            <a:avLst/>
          </a:prstGeom>
        </p:spPr>
      </p:pic>
    </p:spTree>
    <p:extLst>
      <p:ext uri="{BB962C8B-B14F-4D97-AF65-F5344CB8AC3E}">
        <p14:creationId xmlns:p14="http://schemas.microsoft.com/office/powerpoint/2010/main" val="174973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under a tree&#10;&#10;Description automatically generated with low confidence">
            <a:extLst>
              <a:ext uri="{FF2B5EF4-FFF2-40B4-BE49-F238E27FC236}">
                <a16:creationId xmlns:a16="http://schemas.microsoft.com/office/drawing/2014/main" id="{165CD88F-04B2-C713-A05B-D5AFF1204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568" y="-83126"/>
            <a:ext cx="12533136" cy="7024252"/>
          </a:xfrm>
          <a:prstGeom prst="rect">
            <a:avLst/>
          </a:prstGeom>
        </p:spPr>
      </p:pic>
    </p:spTree>
    <p:extLst>
      <p:ext uri="{BB962C8B-B14F-4D97-AF65-F5344CB8AC3E}">
        <p14:creationId xmlns:p14="http://schemas.microsoft.com/office/powerpoint/2010/main" val="45296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7FED-AFAA-A0B2-F16C-6A03901A699E}"/>
              </a:ext>
            </a:extLst>
          </p:cNvPr>
          <p:cNvSpPr>
            <a:spLocks noGrp="1"/>
          </p:cNvSpPr>
          <p:nvPr>
            <p:ph type="title"/>
          </p:nvPr>
        </p:nvSpPr>
        <p:spPr>
          <a:xfrm>
            <a:off x="838200" y="2590800"/>
            <a:ext cx="7772400" cy="1143000"/>
          </a:xfrm>
        </p:spPr>
        <p:txBody>
          <a:bodyPr/>
          <a:lstStyle/>
          <a:p>
            <a:r>
              <a:rPr lang="en-US" sz="10000" dirty="0"/>
              <a:t>2022 - 2023</a:t>
            </a:r>
            <a:br>
              <a:rPr lang="en-US" sz="10000" dirty="0"/>
            </a:br>
            <a:r>
              <a:rPr lang="en-US" sz="10000" dirty="0"/>
              <a:t>Winter Stor</a:t>
            </a:r>
            <a:r>
              <a:rPr lang="en-US" sz="9600" dirty="0"/>
              <a:t>ms</a:t>
            </a:r>
          </a:p>
        </p:txBody>
      </p:sp>
    </p:spTree>
    <p:extLst>
      <p:ext uri="{BB962C8B-B14F-4D97-AF65-F5344CB8AC3E}">
        <p14:creationId xmlns:p14="http://schemas.microsoft.com/office/powerpoint/2010/main" val="2967758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sky, nature&#10;&#10;Description automatically generated">
            <a:extLst>
              <a:ext uri="{FF2B5EF4-FFF2-40B4-BE49-F238E27FC236}">
                <a16:creationId xmlns:a16="http://schemas.microsoft.com/office/drawing/2014/main" id="{32C6A57A-D25E-191D-472E-288E6B10C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6618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sky, nature&#10;&#10;Description automatically generated">
            <a:extLst>
              <a:ext uri="{FF2B5EF4-FFF2-40B4-BE49-F238E27FC236}">
                <a16:creationId xmlns:a16="http://schemas.microsoft.com/office/drawing/2014/main" id="{AC13F2D7-14DB-F657-4982-A31EDCDEF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1318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ound, grass&#10;&#10;Description automatically generated">
            <a:extLst>
              <a:ext uri="{FF2B5EF4-FFF2-40B4-BE49-F238E27FC236}">
                <a16:creationId xmlns:a16="http://schemas.microsoft.com/office/drawing/2014/main" id="{F1F9F691-3624-1642-A9CB-13D576C95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38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609600"/>
            <a:ext cx="7772400" cy="2209800"/>
          </a:xfrm>
        </p:spPr>
        <p:txBody>
          <a:bodyPr/>
          <a:lstStyle/>
          <a:p>
            <a:pPr eaLnBrk="1" hangingPunct="1"/>
            <a:r>
              <a:rPr lang="en-US" altLang="en-US" sz="4000" dirty="0"/>
              <a:t>Congratulations to:</a:t>
            </a:r>
            <a:br>
              <a:rPr lang="en-US" altLang="en-US" sz="4000" dirty="0"/>
            </a:br>
            <a:r>
              <a:rPr lang="en-US" altLang="en-US" sz="4000" dirty="0"/>
              <a:t>City of Pacific Grove</a:t>
            </a:r>
            <a:br>
              <a:rPr lang="en-US" altLang="en-US" sz="4000" dirty="0"/>
            </a:br>
            <a:r>
              <a:rPr lang="en-US" altLang="en-US" sz="4000" dirty="0"/>
              <a:t>2022 Transportation Excellence Awards Honoree !</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423762271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D2D69E0-CBD8-4DA4-99EA-FAF7B266C77F}"/>
              </a:ext>
            </a:extLst>
          </p:cNvPr>
          <p:cNvSpPr>
            <a:spLocks noGrp="1" noChangeArrowheads="1"/>
          </p:cNvSpPr>
          <p:nvPr>
            <p:ph type="ctrTitle"/>
          </p:nvPr>
        </p:nvSpPr>
        <p:spPr/>
        <p:txBody>
          <a:bodyPr/>
          <a:lstStyle/>
          <a:p>
            <a:r>
              <a:rPr lang="en-US" altLang="en-US" dirty="0"/>
              <a:t>20</a:t>
            </a:r>
            <a:r>
              <a:rPr lang="en-US" altLang="en-US" baseline="30000" dirty="0"/>
              <a:t>th</a:t>
            </a:r>
            <a:r>
              <a:rPr lang="en-US" altLang="en-US" dirty="0"/>
              <a:t> Annual Transportation Excellence Awards</a:t>
            </a:r>
          </a:p>
        </p:txBody>
      </p:sp>
      <p:sp>
        <p:nvSpPr>
          <p:cNvPr id="93187" name="Subtitle 2">
            <a:extLst>
              <a:ext uri="{FF2B5EF4-FFF2-40B4-BE49-F238E27FC236}">
                <a16:creationId xmlns:a16="http://schemas.microsoft.com/office/drawing/2014/main" id="{DA0AC01F-97BC-47E2-BDB2-8CB8799D23E8}"/>
              </a:ext>
            </a:extLst>
          </p:cNvPr>
          <p:cNvSpPr>
            <a:spLocks noGrp="1" noChangeArrowheads="1"/>
          </p:cNvSpPr>
          <p:nvPr>
            <p:ph type="subTitle" idx="1"/>
          </p:nvPr>
        </p:nvSpPr>
        <p:spPr/>
        <p:txBody>
          <a:bodyPr/>
          <a:lstStyle/>
          <a:p>
            <a:r>
              <a:rPr lang="en-US" altLang="en-US" sz="4400" dirty="0"/>
              <a:t>TAMC Employee Recognitions</a:t>
            </a:r>
          </a:p>
        </p:txBody>
      </p:sp>
    </p:spTree>
    <p:extLst>
      <p:ext uri="{BB962C8B-B14F-4D97-AF65-F5344CB8AC3E}">
        <p14:creationId xmlns:p14="http://schemas.microsoft.com/office/powerpoint/2010/main" val="2068594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E808-93DB-4249-880F-055CC3E5ACD6}"/>
              </a:ext>
            </a:extLst>
          </p:cNvPr>
          <p:cNvSpPr>
            <a:spLocks noGrp="1"/>
          </p:cNvSpPr>
          <p:nvPr>
            <p:ph type="ctrTitle"/>
          </p:nvPr>
        </p:nvSpPr>
        <p:spPr>
          <a:xfrm>
            <a:off x="685800" y="1981200"/>
            <a:ext cx="7772400" cy="1143000"/>
          </a:xfrm>
        </p:spPr>
        <p:txBody>
          <a:bodyPr/>
          <a:lstStyle/>
          <a:p>
            <a:r>
              <a:rPr lang="en-US" sz="4000" b="1" dirty="0"/>
              <a:t>TAMC Employee </a:t>
            </a:r>
            <a:br>
              <a:rPr lang="en-US" sz="4000" b="1" dirty="0"/>
            </a:br>
            <a:r>
              <a:rPr lang="en-US" sz="4000" b="1" dirty="0"/>
              <a:t>Certificates of Appreciation</a:t>
            </a:r>
          </a:p>
        </p:txBody>
      </p:sp>
      <p:sp>
        <p:nvSpPr>
          <p:cNvPr id="3" name="Subtitle 2">
            <a:extLst>
              <a:ext uri="{FF2B5EF4-FFF2-40B4-BE49-F238E27FC236}">
                <a16:creationId xmlns:a16="http://schemas.microsoft.com/office/drawing/2014/main" id="{BB671314-54AB-46C9-BC52-26876979B3B1}"/>
              </a:ext>
            </a:extLst>
          </p:cNvPr>
          <p:cNvSpPr>
            <a:spLocks noGrp="1"/>
          </p:cNvSpPr>
          <p:nvPr>
            <p:ph type="subTitle" idx="1"/>
          </p:nvPr>
        </p:nvSpPr>
        <p:spPr>
          <a:xfrm>
            <a:off x="1371600" y="4419600"/>
            <a:ext cx="6400800" cy="1752600"/>
          </a:xfrm>
        </p:spPr>
        <p:txBody>
          <a:bodyPr/>
          <a:lstStyle/>
          <a:p>
            <a:r>
              <a:rPr lang="en-US" sz="3600" b="1" dirty="0"/>
              <a:t>10 </a:t>
            </a:r>
            <a:r>
              <a:rPr lang="en-US" sz="4000" b="1" dirty="0"/>
              <a:t>Years of Service</a:t>
            </a:r>
          </a:p>
        </p:txBody>
      </p:sp>
      <p:pic>
        <p:nvPicPr>
          <p:cNvPr id="4" name="Picture 3" descr="Logo, company name&#10;&#10;Description automatically generated">
            <a:extLst>
              <a:ext uri="{FF2B5EF4-FFF2-40B4-BE49-F238E27FC236}">
                <a16:creationId xmlns:a16="http://schemas.microsoft.com/office/drawing/2014/main" id="{69082D02-ED7D-4DE1-83BE-A4939AC5B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6200"/>
            <a:ext cx="5303520" cy="1392172"/>
          </a:xfrm>
          <a:prstGeom prst="rect">
            <a:avLst/>
          </a:prstGeom>
          <a:noFill/>
        </p:spPr>
      </p:pic>
    </p:spTree>
    <p:extLst>
      <p:ext uri="{BB962C8B-B14F-4D97-AF65-F5344CB8AC3E}">
        <p14:creationId xmlns:p14="http://schemas.microsoft.com/office/powerpoint/2010/main" val="4011878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DE08-ED0D-48B3-871B-C38A15C005D4}"/>
              </a:ext>
            </a:extLst>
          </p:cNvPr>
          <p:cNvSpPr>
            <a:spLocks noGrp="1"/>
          </p:cNvSpPr>
          <p:nvPr>
            <p:ph type="title"/>
          </p:nvPr>
        </p:nvSpPr>
        <p:spPr>
          <a:xfrm>
            <a:off x="152400" y="273050"/>
            <a:ext cx="3008313" cy="1162050"/>
          </a:xfrm>
        </p:spPr>
        <p:txBody>
          <a:bodyPr wrap="square" anchor="b">
            <a:normAutofit fontScale="90000"/>
          </a:bodyPr>
          <a:lstStyle/>
          <a:p>
            <a:r>
              <a:rPr lang="en-US" sz="4000" dirty="0"/>
              <a:t>Ariana Green</a:t>
            </a:r>
          </a:p>
        </p:txBody>
      </p:sp>
      <p:sp>
        <p:nvSpPr>
          <p:cNvPr id="8" name="Text Placeholder 3">
            <a:extLst>
              <a:ext uri="{FF2B5EF4-FFF2-40B4-BE49-F238E27FC236}">
                <a16:creationId xmlns:a16="http://schemas.microsoft.com/office/drawing/2014/main" id="{CE8CC5AF-A0C4-4A24-B084-D14236757763}"/>
              </a:ext>
            </a:extLst>
          </p:cNvPr>
          <p:cNvSpPr>
            <a:spLocks noGrp="1"/>
          </p:cNvSpPr>
          <p:nvPr>
            <p:ph type="body" sz="half" idx="2"/>
          </p:nvPr>
        </p:nvSpPr>
        <p:spPr>
          <a:xfrm>
            <a:off x="457200" y="1435100"/>
            <a:ext cx="3008313" cy="4691063"/>
          </a:xfrm>
        </p:spPr>
        <p:txBody>
          <a:bodyPr/>
          <a:lstStyle/>
          <a:p>
            <a:endParaRPr lang="en-US" sz="2800" b="1" i="0" dirty="0">
              <a:effectLst/>
              <a:latin typeface="Raleway" pitchFamily="2" charset="0"/>
            </a:endParaRPr>
          </a:p>
          <a:p>
            <a:r>
              <a:rPr lang="en-US" sz="2800" b="1" dirty="0">
                <a:latin typeface="Raleway" pitchFamily="2" charset="0"/>
              </a:rPr>
              <a:t>Principal Transportation Planner</a:t>
            </a:r>
            <a:endParaRPr lang="en-US" sz="2800" b="1" i="0" dirty="0">
              <a:effectLst/>
              <a:latin typeface="Raleway" pitchFamily="2" charset="0"/>
            </a:endParaRPr>
          </a:p>
          <a:p>
            <a:endParaRPr lang="en-US" dirty="0"/>
          </a:p>
        </p:txBody>
      </p:sp>
      <p:pic>
        <p:nvPicPr>
          <p:cNvPr id="2050" name="Picture 2" descr="Picture of Ariana">
            <a:extLst>
              <a:ext uri="{FF2B5EF4-FFF2-40B4-BE49-F238E27FC236}">
                <a16:creationId xmlns:a16="http://schemas.microsoft.com/office/drawing/2014/main" id="{4D524567-0682-195A-35E6-3ED11D3DF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7279121" cy="703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73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E0C4-6D11-4420-8C02-76E8B5CCCD95}"/>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F30173AB-BD74-4A88-8743-502A6CD75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19461"/>
            <a:ext cx="12955078" cy="809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68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E808-93DB-4249-880F-055CC3E5ACD6}"/>
              </a:ext>
            </a:extLst>
          </p:cNvPr>
          <p:cNvSpPr>
            <a:spLocks noGrp="1"/>
          </p:cNvSpPr>
          <p:nvPr>
            <p:ph type="ctrTitle"/>
          </p:nvPr>
        </p:nvSpPr>
        <p:spPr>
          <a:xfrm>
            <a:off x="685800" y="1981200"/>
            <a:ext cx="7772400" cy="1143000"/>
          </a:xfrm>
        </p:spPr>
        <p:txBody>
          <a:bodyPr/>
          <a:lstStyle/>
          <a:p>
            <a:r>
              <a:rPr lang="en-US" sz="4000" b="1" dirty="0"/>
              <a:t>TAMC Employee </a:t>
            </a:r>
            <a:br>
              <a:rPr lang="en-US" sz="4000" b="1" dirty="0"/>
            </a:br>
            <a:r>
              <a:rPr lang="en-US" sz="4000" b="1" dirty="0"/>
              <a:t>Certificates of Appreciation</a:t>
            </a:r>
          </a:p>
        </p:txBody>
      </p:sp>
      <p:sp>
        <p:nvSpPr>
          <p:cNvPr id="3" name="Subtitle 2">
            <a:extLst>
              <a:ext uri="{FF2B5EF4-FFF2-40B4-BE49-F238E27FC236}">
                <a16:creationId xmlns:a16="http://schemas.microsoft.com/office/drawing/2014/main" id="{BB671314-54AB-46C9-BC52-26876979B3B1}"/>
              </a:ext>
            </a:extLst>
          </p:cNvPr>
          <p:cNvSpPr>
            <a:spLocks noGrp="1"/>
          </p:cNvSpPr>
          <p:nvPr>
            <p:ph type="subTitle" idx="1"/>
          </p:nvPr>
        </p:nvSpPr>
        <p:spPr>
          <a:xfrm>
            <a:off x="1371600" y="4191000"/>
            <a:ext cx="6400800" cy="1752600"/>
          </a:xfrm>
        </p:spPr>
        <p:txBody>
          <a:bodyPr/>
          <a:lstStyle/>
          <a:p>
            <a:r>
              <a:rPr lang="en-US" sz="3600" b="1" dirty="0"/>
              <a:t>15 Years of Service</a:t>
            </a:r>
          </a:p>
        </p:txBody>
      </p:sp>
      <p:pic>
        <p:nvPicPr>
          <p:cNvPr id="4" name="Picture 3" descr="Logo, company name&#10;&#10;Description automatically generated">
            <a:extLst>
              <a:ext uri="{FF2B5EF4-FFF2-40B4-BE49-F238E27FC236}">
                <a16:creationId xmlns:a16="http://schemas.microsoft.com/office/drawing/2014/main" id="{69082D02-ED7D-4DE1-83BE-A4939AC5B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6200"/>
            <a:ext cx="5303520" cy="1392172"/>
          </a:xfrm>
          <a:prstGeom prst="rect">
            <a:avLst/>
          </a:prstGeom>
          <a:noFill/>
        </p:spPr>
      </p:pic>
    </p:spTree>
    <p:extLst>
      <p:ext uri="{BB962C8B-B14F-4D97-AF65-F5344CB8AC3E}">
        <p14:creationId xmlns:p14="http://schemas.microsoft.com/office/powerpoint/2010/main" val="640679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DE08-ED0D-48B3-871B-C38A15C005D4}"/>
              </a:ext>
            </a:extLst>
          </p:cNvPr>
          <p:cNvSpPr>
            <a:spLocks noGrp="1"/>
          </p:cNvSpPr>
          <p:nvPr>
            <p:ph type="title"/>
          </p:nvPr>
        </p:nvSpPr>
        <p:spPr>
          <a:xfrm>
            <a:off x="152400" y="273050"/>
            <a:ext cx="3008313" cy="1162050"/>
          </a:xfrm>
        </p:spPr>
        <p:txBody>
          <a:bodyPr wrap="square" anchor="b">
            <a:normAutofit fontScale="90000"/>
          </a:bodyPr>
          <a:lstStyle/>
          <a:p>
            <a:r>
              <a:rPr lang="en-US" sz="4000" dirty="0"/>
              <a:t>Maria Montiel</a:t>
            </a:r>
          </a:p>
        </p:txBody>
      </p:sp>
      <p:sp>
        <p:nvSpPr>
          <p:cNvPr id="8" name="Text Placeholder 3">
            <a:extLst>
              <a:ext uri="{FF2B5EF4-FFF2-40B4-BE49-F238E27FC236}">
                <a16:creationId xmlns:a16="http://schemas.microsoft.com/office/drawing/2014/main" id="{CE8CC5AF-A0C4-4A24-B084-D14236757763}"/>
              </a:ext>
            </a:extLst>
          </p:cNvPr>
          <p:cNvSpPr>
            <a:spLocks noGrp="1"/>
          </p:cNvSpPr>
          <p:nvPr>
            <p:ph type="body" sz="half" idx="2"/>
          </p:nvPr>
        </p:nvSpPr>
        <p:spPr>
          <a:xfrm>
            <a:off x="457200" y="1435100"/>
            <a:ext cx="3008313" cy="4691063"/>
          </a:xfrm>
        </p:spPr>
        <p:txBody>
          <a:bodyPr/>
          <a:lstStyle/>
          <a:p>
            <a:endParaRPr lang="en-US" sz="2800" b="1" i="0" dirty="0">
              <a:effectLst/>
              <a:latin typeface="Raleway" pitchFamily="2" charset="0"/>
            </a:endParaRPr>
          </a:p>
          <a:p>
            <a:r>
              <a:rPr lang="en-US" sz="2800" b="1" dirty="0">
                <a:latin typeface="Raleway" pitchFamily="2" charset="0"/>
              </a:rPr>
              <a:t>Administrative Assistant</a:t>
            </a:r>
            <a:endParaRPr lang="en-US" sz="2800" b="1" i="0" dirty="0">
              <a:effectLst/>
              <a:latin typeface="Raleway" pitchFamily="2" charset="0"/>
            </a:endParaRPr>
          </a:p>
          <a:p>
            <a:endParaRPr lang="en-US" dirty="0"/>
          </a:p>
        </p:txBody>
      </p:sp>
      <p:pic>
        <p:nvPicPr>
          <p:cNvPr id="4098" name="Picture 2" descr="Picture of Maria">
            <a:extLst>
              <a:ext uri="{FF2B5EF4-FFF2-40B4-BE49-F238E27FC236}">
                <a16:creationId xmlns:a16="http://schemas.microsoft.com/office/drawing/2014/main" id="{7953852B-92F0-035C-4006-78CE1A4A1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379" y="-21515"/>
            <a:ext cx="7703020" cy="674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039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DE08-ED0D-48B3-871B-C38A15C005D4}"/>
              </a:ext>
            </a:extLst>
          </p:cNvPr>
          <p:cNvSpPr>
            <a:spLocks noGrp="1"/>
          </p:cNvSpPr>
          <p:nvPr>
            <p:ph type="title"/>
          </p:nvPr>
        </p:nvSpPr>
        <p:spPr>
          <a:xfrm>
            <a:off x="245229" y="418960"/>
            <a:ext cx="3008313" cy="1162050"/>
          </a:xfrm>
        </p:spPr>
        <p:txBody>
          <a:bodyPr wrap="square" anchor="b">
            <a:normAutofit/>
          </a:bodyPr>
          <a:lstStyle/>
          <a:p>
            <a:r>
              <a:rPr lang="en-US" sz="2900" dirty="0"/>
              <a:t>Todd Muck</a:t>
            </a:r>
          </a:p>
        </p:txBody>
      </p:sp>
      <p:sp>
        <p:nvSpPr>
          <p:cNvPr id="8" name="Text Placeholder 3">
            <a:extLst>
              <a:ext uri="{FF2B5EF4-FFF2-40B4-BE49-F238E27FC236}">
                <a16:creationId xmlns:a16="http://schemas.microsoft.com/office/drawing/2014/main" id="{CE8CC5AF-A0C4-4A24-B084-D14236757763}"/>
              </a:ext>
            </a:extLst>
          </p:cNvPr>
          <p:cNvSpPr>
            <a:spLocks noGrp="1"/>
          </p:cNvSpPr>
          <p:nvPr>
            <p:ph type="body" sz="half" idx="2"/>
          </p:nvPr>
        </p:nvSpPr>
        <p:spPr>
          <a:xfrm>
            <a:off x="420687" y="1757838"/>
            <a:ext cx="3008313" cy="4691063"/>
          </a:xfrm>
        </p:spPr>
        <p:txBody>
          <a:bodyPr wrap="square" anchor="t">
            <a:normAutofit/>
          </a:bodyPr>
          <a:lstStyle/>
          <a:p>
            <a:endParaRPr lang="en-US" b="1" i="0" dirty="0">
              <a:effectLst/>
            </a:endParaRPr>
          </a:p>
          <a:p>
            <a:r>
              <a:rPr lang="en-US" sz="2800" b="1" dirty="0"/>
              <a:t>Executive </a:t>
            </a:r>
            <a:r>
              <a:rPr lang="en-US" sz="2800" b="1" i="0" dirty="0">
                <a:effectLst/>
              </a:rPr>
              <a:t>Director </a:t>
            </a:r>
            <a:endParaRPr lang="en-US" b="1" i="0" dirty="0">
              <a:effectLst/>
            </a:endParaRPr>
          </a:p>
          <a:p>
            <a:endParaRPr lang="en-US" dirty="0"/>
          </a:p>
        </p:txBody>
      </p:sp>
      <p:pic>
        <p:nvPicPr>
          <p:cNvPr id="1026" name="Picture 2" descr="Todd Muck">
            <a:extLst>
              <a:ext uri="{FF2B5EF4-FFF2-40B4-BE49-F238E27FC236}">
                <a16:creationId xmlns:a16="http://schemas.microsoft.com/office/drawing/2014/main" id="{F0317B17-A78B-2553-4653-983CC499A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911" y="-76200"/>
            <a:ext cx="5385089" cy="718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763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D2D69E0-CBD8-4DA4-99EA-FAF7B266C77F}"/>
              </a:ext>
            </a:extLst>
          </p:cNvPr>
          <p:cNvSpPr>
            <a:spLocks noGrp="1" noChangeArrowheads="1"/>
          </p:cNvSpPr>
          <p:nvPr>
            <p:ph type="ctrTitle"/>
          </p:nvPr>
        </p:nvSpPr>
        <p:spPr/>
        <p:txBody>
          <a:bodyPr/>
          <a:lstStyle/>
          <a:p>
            <a:r>
              <a:rPr lang="en-US" altLang="en-US" dirty="0"/>
              <a:t>20</a:t>
            </a:r>
            <a:r>
              <a:rPr lang="en-US" altLang="en-US" baseline="30000" dirty="0"/>
              <a:t>th</a:t>
            </a:r>
            <a:r>
              <a:rPr lang="en-US" altLang="en-US" dirty="0"/>
              <a:t> Annual Transportation Excellence Awards</a:t>
            </a:r>
          </a:p>
        </p:txBody>
      </p:sp>
      <p:sp>
        <p:nvSpPr>
          <p:cNvPr id="93187" name="Subtitle 2">
            <a:extLst>
              <a:ext uri="{FF2B5EF4-FFF2-40B4-BE49-F238E27FC236}">
                <a16:creationId xmlns:a16="http://schemas.microsoft.com/office/drawing/2014/main" id="{DA0AC01F-97BC-47E2-BDB2-8CB8799D23E8}"/>
              </a:ext>
            </a:extLst>
          </p:cNvPr>
          <p:cNvSpPr>
            <a:spLocks noGrp="1" noChangeArrowheads="1"/>
          </p:cNvSpPr>
          <p:nvPr>
            <p:ph type="subTitle" idx="1"/>
          </p:nvPr>
        </p:nvSpPr>
        <p:spPr/>
        <p:txBody>
          <a:bodyPr/>
          <a:lstStyle/>
          <a:p>
            <a:r>
              <a:rPr lang="en-US" altLang="en-US" sz="4400" dirty="0"/>
              <a:t>Outgoing TAMC </a:t>
            </a:r>
          </a:p>
          <a:p>
            <a:r>
              <a:rPr lang="en-US" altLang="en-US" sz="4400" dirty="0"/>
              <a:t>Board Chair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31ED5F-790C-4133-B448-25F2FDD7B648}"/>
              </a:ext>
            </a:extLst>
          </p:cNvPr>
          <p:cNvSpPr txBox="1"/>
          <p:nvPr/>
        </p:nvSpPr>
        <p:spPr bwMode="auto">
          <a:xfrm>
            <a:off x="-1828800" y="304800"/>
            <a:ext cx="7772400" cy="1143000"/>
          </a:xfrm>
          <a:prstGeom prst="rect">
            <a:avLst/>
          </a:prstGeom>
          <a:noFill/>
          <a:ln>
            <a:noFill/>
          </a:ln>
          <a:effectLst/>
        </p:spPr>
        <p:txBody>
          <a:bodyPr vert="horz" wrap="square" lIns="91440" tIns="45720" rIns="91440" bIns="45720" numCol="1" rtlCol="0" anchor="ctr" anchorCtr="0" compatLnSpc="1">
            <a:prstTxWarp prst="textNoShape">
              <a:avLst/>
            </a:prstTxWarp>
            <a:normAutofit/>
          </a:bodyPr>
          <a:lstStyle/>
          <a:p>
            <a:pPr algn="ctr">
              <a:spcAft>
                <a:spcPts val="600"/>
              </a:spcAft>
            </a:pPr>
            <a:r>
              <a:rPr lang="en-US" sz="4400" b="1">
                <a:solidFill>
                  <a:schemeClr val="tx2"/>
                </a:solidFill>
                <a:latin typeface="+mj-lt"/>
                <a:ea typeface="+mj-ea"/>
                <a:cs typeface="+mj-cs"/>
              </a:rPr>
              <a:t>Mary Adams </a:t>
            </a:r>
          </a:p>
        </p:txBody>
      </p:sp>
      <p:sp>
        <p:nvSpPr>
          <p:cNvPr id="8" name="TextBox 7">
            <a:extLst>
              <a:ext uri="{FF2B5EF4-FFF2-40B4-BE49-F238E27FC236}">
                <a16:creationId xmlns:a16="http://schemas.microsoft.com/office/drawing/2014/main" id="{BBB2E27A-4C53-4636-834F-61EBED861EFB}"/>
              </a:ext>
            </a:extLst>
          </p:cNvPr>
          <p:cNvSpPr txBox="1"/>
          <p:nvPr/>
        </p:nvSpPr>
        <p:spPr bwMode="auto">
          <a:xfrm>
            <a:off x="698500" y="1665288"/>
            <a:ext cx="3810000" cy="4114800"/>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a:spcBef>
                <a:spcPct val="20000"/>
              </a:spcBef>
            </a:pPr>
            <a:r>
              <a:rPr lang="en-US" sz="4000" b="1" dirty="0">
                <a:latin typeface="+mn-lt"/>
              </a:rPr>
              <a:t>Supervisor, </a:t>
            </a:r>
          </a:p>
          <a:p>
            <a:pPr>
              <a:spcBef>
                <a:spcPct val="20000"/>
              </a:spcBef>
            </a:pPr>
            <a:r>
              <a:rPr lang="en-US" sz="4000" b="1" dirty="0">
                <a:latin typeface="+mn-lt"/>
              </a:rPr>
              <a:t>District 5</a:t>
            </a:r>
          </a:p>
          <a:p>
            <a:pPr>
              <a:spcBef>
                <a:spcPct val="20000"/>
              </a:spcBef>
            </a:pPr>
            <a:endParaRPr lang="en-US" sz="2800" dirty="0">
              <a:latin typeface="+mn-lt"/>
            </a:endParaRPr>
          </a:p>
        </p:txBody>
      </p:sp>
      <p:pic>
        <p:nvPicPr>
          <p:cNvPr id="6" name="Content Placeholder 5" descr="A picture containing person, indoor, smiling&#10;&#10;Description automatically generated">
            <a:extLst>
              <a:ext uri="{FF2B5EF4-FFF2-40B4-BE49-F238E27FC236}">
                <a16:creationId xmlns:a16="http://schemas.microsoft.com/office/drawing/2014/main" id="{864B419B-C002-0F70-9F5C-9241F761728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62400" y="-228600"/>
            <a:ext cx="5364020" cy="8046028"/>
          </a:xfrm>
        </p:spPr>
      </p:pic>
    </p:spTree>
    <p:extLst>
      <p:ext uri="{BB962C8B-B14F-4D97-AF65-F5344CB8AC3E}">
        <p14:creationId xmlns:p14="http://schemas.microsoft.com/office/powerpoint/2010/main" val="167481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762000"/>
            <a:ext cx="7772400" cy="2209800"/>
          </a:xfrm>
        </p:spPr>
        <p:txBody>
          <a:bodyPr/>
          <a:lstStyle/>
          <a:p>
            <a:pPr eaLnBrk="1" hangingPunct="1"/>
            <a:r>
              <a:rPr lang="en-US" altLang="en-US" dirty="0"/>
              <a:t>Congratulations to all!</a:t>
            </a:r>
            <a:br>
              <a:rPr lang="en-US" altLang="en-US" dirty="0"/>
            </a:br>
            <a:r>
              <a:rPr lang="en-US" altLang="en-US" dirty="0"/>
              <a:t>2022 Transportation Excellence Awards</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102234259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D8BD2D4-1D9D-4289-BCF5-35594DF8F79E}"/>
              </a:ext>
            </a:extLst>
          </p:cNvPr>
          <p:cNvSpPr>
            <a:spLocks noGrp="1" noChangeArrowheads="1"/>
          </p:cNvSpPr>
          <p:nvPr>
            <p:ph type="ctrTitle"/>
          </p:nvPr>
        </p:nvSpPr>
        <p:spPr>
          <a:xfrm>
            <a:off x="609600" y="1219200"/>
            <a:ext cx="7772400" cy="1143000"/>
          </a:xfrm>
        </p:spPr>
        <p:txBody>
          <a:bodyPr/>
          <a:lstStyle/>
          <a:p>
            <a:pPr eaLnBrk="1" hangingPunct="1"/>
            <a:r>
              <a:rPr lang="en-US" altLang="en-US" b="1" dirty="0"/>
              <a:t>21</a:t>
            </a:r>
            <a:r>
              <a:rPr lang="en-US" altLang="en-US" b="1" baseline="30000" dirty="0"/>
              <a:t>th</a:t>
            </a:r>
            <a:r>
              <a:rPr lang="en-US" altLang="en-US" b="1" dirty="0"/>
              <a:t> Anniversary</a:t>
            </a:r>
            <a:br>
              <a:rPr lang="en-US" altLang="en-US" b="1" dirty="0"/>
            </a:br>
            <a:r>
              <a:rPr lang="en-US" altLang="en-US" sz="4000" b="1" dirty="0"/>
              <a:t>Transportation Excellence Awards </a:t>
            </a:r>
            <a:endParaRPr lang="en-US" altLang="en-US" b="1" dirty="0"/>
          </a:p>
        </p:txBody>
      </p:sp>
      <p:sp>
        <p:nvSpPr>
          <p:cNvPr id="4099" name="Rectangle 3">
            <a:extLst>
              <a:ext uri="{FF2B5EF4-FFF2-40B4-BE49-F238E27FC236}">
                <a16:creationId xmlns:a16="http://schemas.microsoft.com/office/drawing/2014/main" id="{5F271A12-46F2-4BC4-AAED-65B4BBF80AEF}"/>
              </a:ext>
            </a:extLst>
          </p:cNvPr>
          <p:cNvSpPr>
            <a:spLocks noGrp="1" noChangeArrowheads="1"/>
          </p:cNvSpPr>
          <p:nvPr>
            <p:ph type="subTitle" idx="1"/>
          </p:nvPr>
        </p:nvSpPr>
        <p:spPr>
          <a:xfrm>
            <a:off x="1371600" y="3886200"/>
            <a:ext cx="6400800" cy="685800"/>
          </a:xfrm>
        </p:spPr>
        <p:txBody>
          <a:bodyPr/>
          <a:lstStyle/>
          <a:p>
            <a:pPr eaLnBrk="1" hangingPunct="1"/>
            <a:r>
              <a:rPr lang="en-US" altLang="en-US" sz="2800" b="1" dirty="0"/>
              <a:t>Board of Directors Meeting                        January 24, 2024</a:t>
            </a:r>
          </a:p>
          <a:p>
            <a:pPr eaLnBrk="1" hangingPunct="1"/>
            <a:endParaRPr lang="en-US" altLang="en-US" dirty="0"/>
          </a:p>
        </p:txBody>
      </p:sp>
      <p:pic>
        <p:nvPicPr>
          <p:cNvPr id="3" name="Picture 2">
            <a:extLst>
              <a:ext uri="{FF2B5EF4-FFF2-40B4-BE49-F238E27FC236}">
                <a16:creationId xmlns:a16="http://schemas.microsoft.com/office/drawing/2014/main" id="{58B8036B-E8BA-45F8-A6E7-E4F4CEBC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560" y="5130938"/>
            <a:ext cx="4246880" cy="1700168"/>
          </a:xfrm>
          <a:prstGeom prst="rect">
            <a:avLst/>
          </a:prstGeom>
        </p:spPr>
      </p:pic>
    </p:spTree>
    <p:extLst>
      <p:ext uri="{BB962C8B-B14F-4D97-AF65-F5344CB8AC3E}">
        <p14:creationId xmlns:p14="http://schemas.microsoft.com/office/powerpoint/2010/main" val="150254454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52DE-6696-67A7-660C-5D5BE2A984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78070F-CC46-BF21-BF90-DD67493EA703}"/>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913C6708-AF88-8C90-D4BC-CB9AE25E587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1789591" y="-561856"/>
            <a:ext cx="12573960" cy="9430471"/>
          </a:xfrm>
        </p:spPr>
      </p:pic>
      <p:sp>
        <p:nvSpPr>
          <p:cNvPr id="5" name="Text Placeholder 4">
            <a:extLst>
              <a:ext uri="{FF2B5EF4-FFF2-40B4-BE49-F238E27FC236}">
                <a16:creationId xmlns:a16="http://schemas.microsoft.com/office/drawing/2014/main" id="{64B131CC-669B-41A0-235B-9CC63BEFA922}"/>
              </a:ext>
            </a:extLst>
          </p:cNvPr>
          <p:cNvSpPr>
            <a:spLocks noGrp="1"/>
          </p:cNvSpPr>
          <p:nvPr>
            <p:ph type="body" sz="quarter" idx="3"/>
          </p:nvPr>
        </p:nvSpPr>
        <p:spPr>
          <a:xfrm>
            <a:off x="4497389" y="76200"/>
            <a:ext cx="4189412" cy="2098675"/>
          </a:xfrm>
        </p:spPr>
        <p:txBody>
          <a:bodyPr/>
          <a:lstStyle/>
          <a:p>
            <a:pPr algn="ctr"/>
            <a:endParaRPr lang="en-US" sz="3200" dirty="0"/>
          </a:p>
        </p:txBody>
      </p:sp>
      <p:sp>
        <p:nvSpPr>
          <p:cNvPr id="6" name="Content Placeholder 5">
            <a:extLst>
              <a:ext uri="{FF2B5EF4-FFF2-40B4-BE49-F238E27FC236}">
                <a16:creationId xmlns:a16="http://schemas.microsoft.com/office/drawing/2014/main" id="{55B8AA64-BD23-09E1-29D7-573EDB071282}"/>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384866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48F0282B-FDA3-BF73-801B-068E76193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03" y="-34636"/>
            <a:ext cx="7607193" cy="6858000"/>
          </a:xfrm>
          <a:prstGeom prst="rect">
            <a:avLst/>
          </a:prstGeom>
        </p:spPr>
      </p:pic>
    </p:spTree>
    <p:extLst>
      <p:ext uri="{BB962C8B-B14F-4D97-AF65-F5344CB8AC3E}">
        <p14:creationId xmlns:p14="http://schemas.microsoft.com/office/powerpoint/2010/main" val="31507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1AB77D4F-B780-4025-877E-6F129B63A947}"/>
              </a:ext>
            </a:extLst>
          </p:cNvPr>
          <p:cNvSpPr>
            <a:spLocks noGrp="1"/>
          </p:cNvSpPr>
          <p:nvPr>
            <p:ph type="title"/>
          </p:nvPr>
        </p:nvSpPr>
        <p:spPr>
          <a:xfrm>
            <a:off x="457200" y="273050"/>
            <a:ext cx="3008313" cy="1162050"/>
          </a:xfrm>
        </p:spPr>
        <p:txBody>
          <a:bodyPr/>
          <a:lstStyle/>
          <a:p>
            <a:r>
              <a:rPr lang="en-US" sz="4400" dirty="0"/>
              <a:t>Vision Zero</a:t>
            </a:r>
          </a:p>
        </p:txBody>
      </p:sp>
      <p:pic>
        <p:nvPicPr>
          <p:cNvPr id="3074" name="Picture 2">
            <a:extLst>
              <a:ext uri="{FF2B5EF4-FFF2-40B4-BE49-F238E27FC236}">
                <a16:creationId xmlns:a16="http://schemas.microsoft.com/office/drawing/2014/main" id="{0E5E30E2-29DA-4267-ABA0-36DA2165B0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42" r="11376" b="-2"/>
          <a:stretch/>
        </p:blipFill>
        <p:spPr bwMode="auto">
          <a:xfrm>
            <a:off x="3886200" y="502443"/>
            <a:ext cx="5111750" cy="5853113"/>
          </a:xfrm>
          <a:prstGeom prst="rect">
            <a:avLst/>
          </a:prstGeom>
          <a:solidFill>
            <a:srgbClr val="FFFFFF"/>
          </a:solidFill>
        </p:spPr>
      </p:pic>
      <p:sp>
        <p:nvSpPr>
          <p:cNvPr id="73" name="Text Placeholder 3">
            <a:extLst>
              <a:ext uri="{FF2B5EF4-FFF2-40B4-BE49-F238E27FC236}">
                <a16:creationId xmlns:a16="http://schemas.microsoft.com/office/drawing/2014/main" id="{71540EED-A87B-4D9A-92EC-627126AB705E}"/>
              </a:ext>
            </a:extLst>
          </p:cNvPr>
          <p:cNvSpPr>
            <a:spLocks noGrp="1"/>
          </p:cNvSpPr>
          <p:nvPr>
            <p:ph type="body" sz="half" idx="2"/>
          </p:nvPr>
        </p:nvSpPr>
        <p:spPr>
          <a:xfrm>
            <a:off x="457200" y="1435100"/>
            <a:ext cx="3008313" cy="4691063"/>
          </a:xfrm>
        </p:spPr>
        <p:txBody>
          <a:bodyPr/>
          <a:lstStyle/>
          <a:p>
            <a:r>
              <a:rPr lang="en-US" sz="2800" dirty="0"/>
              <a:t>Safe Travel for All</a:t>
            </a:r>
          </a:p>
          <a:p>
            <a:endParaRPr lang="en-US" sz="2800" dirty="0"/>
          </a:p>
          <a:p>
            <a:pPr marL="285750" indent="-285750">
              <a:lnSpc>
                <a:spcPct val="150000"/>
              </a:lnSpc>
              <a:buFont typeface="Arial" panose="020B0604020202020204" pitchFamily="34" charset="0"/>
              <a:buChar char="•"/>
            </a:pPr>
            <a:r>
              <a:rPr lang="en-US" sz="2800" dirty="0"/>
              <a:t>Safe Streets</a:t>
            </a:r>
          </a:p>
          <a:p>
            <a:pPr marL="285750" indent="-285750">
              <a:lnSpc>
                <a:spcPct val="150000"/>
              </a:lnSpc>
              <a:buFont typeface="Arial" panose="020B0604020202020204" pitchFamily="34" charset="0"/>
              <a:buChar char="•"/>
            </a:pPr>
            <a:r>
              <a:rPr lang="en-US" sz="2800" dirty="0"/>
              <a:t>Safe Speeds</a:t>
            </a:r>
          </a:p>
          <a:p>
            <a:pPr marL="285750" indent="-285750">
              <a:lnSpc>
                <a:spcPct val="150000"/>
              </a:lnSpc>
              <a:buFont typeface="Arial" panose="020B0604020202020204" pitchFamily="34" charset="0"/>
              <a:buChar char="•"/>
            </a:pPr>
            <a:r>
              <a:rPr lang="en-US" sz="2800" dirty="0"/>
              <a:t>Safe Vehicles</a:t>
            </a:r>
          </a:p>
          <a:p>
            <a:pPr marL="285750" indent="-285750">
              <a:lnSpc>
                <a:spcPct val="150000"/>
              </a:lnSpc>
              <a:buFont typeface="Arial" panose="020B0604020202020204" pitchFamily="34" charset="0"/>
              <a:buChar char="•"/>
            </a:pPr>
            <a:r>
              <a:rPr lang="en-US" sz="2800" dirty="0"/>
              <a:t>Safe People</a:t>
            </a:r>
            <a:endParaRPr lang="en-US" dirty="0"/>
          </a:p>
        </p:txBody>
      </p:sp>
    </p:spTree>
    <p:extLst>
      <p:ext uri="{BB962C8B-B14F-4D97-AF65-F5344CB8AC3E}">
        <p14:creationId xmlns:p14="http://schemas.microsoft.com/office/powerpoint/2010/main" val="2769970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09D6A3A6-4BE6-43BB-81B6-82A70171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154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942D-6682-47C7-83C7-CCD3513B110B}"/>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1F7B5326-6845-428A-9B20-C7937A75DD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52400"/>
            <a:ext cx="11296634" cy="7531438"/>
          </a:xfrm>
        </p:spPr>
      </p:pic>
    </p:spTree>
    <p:extLst>
      <p:ext uri="{BB962C8B-B14F-4D97-AF65-F5344CB8AC3E}">
        <p14:creationId xmlns:p14="http://schemas.microsoft.com/office/powerpoint/2010/main" val="57113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AD7410F-4DDF-4D8E-A606-854CD7547040}"/>
              </a:ext>
            </a:extLst>
          </p:cNvPr>
          <p:cNvSpPr>
            <a:spLocks noGrp="1"/>
          </p:cNvSpPr>
          <p:nvPr>
            <p:ph type="title"/>
          </p:nvPr>
        </p:nvSpPr>
        <p:spPr>
          <a:xfrm>
            <a:off x="68580" y="4359734"/>
            <a:ext cx="3853338" cy="880275"/>
          </a:xfrm>
        </p:spPr>
        <p:txBody>
          <a:bodyPr anchor="t">
            <a:normAutofit fontScale="90000"/>
          </a:bodyPr>
          <a:lstStyle/>
          <a:p>
            <a:r>
              <a:rPr lang="en-US" sz="3675" dirty="0">
                <a:solidFill>
                  <a:schemeClr val="bg1"/>
                </a:solidFill>
              </a:rPr>
              <a:t>McKinnon Street</a:t>
            </a:r>
            <a:br>
              <a:rPr lang="en-US" sz="2775" dirty="0">
                <a:solidFill>
                  <a:schemeClr val="bg1"/>
                </a:solidFill>
              </a:rPr>
            </a:br>
            <a:r>
              <a:rPr lang="en-US" sz="2775" dirty="0">
                <a:solidFill>
                  <a:schemeClr val="bg1"/>
                </a:solidFill>
              </a:rPr>
              <a:t>April 20 – May 18</a:t>
            </a:r>
          </a:p>
        </p:txBody>
      </p:sp>
      <p:pic>
        <p:nvPicPr>
          <p:cNvPr id="4" name="Picture 3">
            <a:extLst>
              <a:ext uri="{FF2B5EF4-FFF2-40B4-BE49-F238E27FC236}">
                <a16:creationId xmlns:a16="http://schemas.microsoft.com/office/drawing/2014/main" id="{12F9C19D-D506-4DE8-B59C-CDD3B515455A}"/>
              </a:ext>
            </a:extLst>
          </p:cNvPr>
          <p:cNvPicPr>
            <a:picLocks noChangeAspect="1"/>
          </p:cNvPicPr>
          <p:nvPr/>
        </p:nvPicPr>
        <p:blipFill rotWithShape="1">
          <a:blip r:embed="rId2"/>
          <a:srcRect t="28064" r="-2" b="23043"/>
          <a:stretch/>
        </p:blipFill>
        <p:spPr>
          <a:xfrm>
            <a:off x="5" y="857249"/>
            <a:ext cx="4500562" cy="2933871"/>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5D2D0C38-DF0B-45B5-A4EE-F223781C469C}"/>
              </a:ext>
            </a:extLst>
          </p:cNvPr>
          <p:cNvPicPr>
            <a:picLocks noChangeAspect="1"/>
          </p:cNvPicPr>
          <p:nvPr/>
        </p:nvPicPr>
        <p:blipFill rotWithShape="1">
          <a:blip r:embed="rId3"/>
          <a:srcRect r="1" b="11389"/>
          <a:stretch/>
        </p:blipFill>
        <p:spPr>
          <a:xfrm>
            <a:off x="4643434" y="857249"/>
            <a:ext cx="4500563" cy="299102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45"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03994"/>
            <a:ext cx="9144000" cy="567876"/>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4"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3" name="Content Placeholder 2">
            <a:extLst>
              <a:ext uri="{FF2B5EF4-FFF2-40B4-BE49-F238E27FC236}">
                <a16:creationId xmlns:a16="http://schemas.microsoft.com/office/drawing/2014/main" id="{6756DF97-D179-44B6-AFCD-D9B052708071}"/>
              </a:ext>
            </a:extLst>
          </p:cNvPr>
          <p:cNvSpPr>
            <a:spLocks noGrp="1"/>
          </p:cNvSpPr>
          <p:nvPr>
            <p:ph idx="1"/>
          </p:nvPr>
        </p:nvSpPr>
        <p:spPr>
          <a:xfrm>
            <a:off x="3378391" y="5432874"/>
            <a:ext cx="5571972" cy="567877"/>
          </a:xfrm>
        </p:spPr>
        <p:txBody>
          <a:bodyPr>
            <a:normAutofit fontScale="70000" lnSpcReduction="20000"/>
          </a:bodyPr>
          <a:lstStyle/>
          <a:p>
            <a:pPr marL="0" indent="0" algn="ctr">
              <a:buNone/>
            </a:pPr>
            <a:r>
              <a:rPr lang="en-US" dirty="0">
                <a:solidFill>
                  <a:schemeClr val="bg1">
                    <a:alpha val="80000"/>
                  </a:schemeClr>
                </a:solidFill>
              </a:rPr>
              <a:t>https://saferoutesmonterey.org/planning-salinas/</a:t>
            </a:r>
          </a:p>
        </p:txBody>
      </p:sp>
      <p:pic>
        <p:nvPicPr>
          <p:cNvPr id="6" name="Picture 5">
            <a:extLst>
              <a:ext uri="{FF2B5EF4-FFF2-40B4-BE49-F238E27FC236}">
                <a16:creationId xmlns:a16="http://schemas.microsoft.com/office/drawing/2014/main" id="{059E3B6D-9D6A-4B86-81D5-73014C0A1E82}"/>
              </a:ext>
            </a:extLst>
          </p:cNvPr>
          <p:cNvPicPr>
            <a:picLocks noChangeAspect="1"/>
          </p:cNvPicPr>
          <p:nvPr/>
        </p:nvPicPr>
        <p:blipFill>
          <a:blip r:embed="rId5"/>
          <a:stretch>
            <a:fillRect/>
          </a:stretch>
        </p:blipFill>
        <p:spPr>
          <a:xfrm>
            <a:off x="5676004" y="4174777"/>
            <a:ext cx="1120704" cy="1250188"/>
          </a:xfrm>
          <a:prstGeom prst="rect">
            <a:avLst/>
          </a:prstGeom>
        </p:spPr>
      </p:pic>
    </p:spTree>
    <p:extLst>
      <p:ext uri="{BB962C8B-B14F-4D97-AF65-F5344CB8AC3E}">
        <p14:creationId xmlns:p14="http://schemas.microsoft.com/office/powerpoint/2010/main" val="2306666311"/>
      </p:ext>
    </p:extLst>
  </p:cSld>
  <p:clrMapOvr>
    <a:masterClrMapping/>
  </p:clrMapOvr>
</p:sld>
</file>

<file path=ppt/theme/theme1.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dc22578f-816f-46db-a965-a1ef8daeb1c2" xsi:nil="true"/>
    <SharedWithUsers xmlns="faf2dff7-1506-4aa5-8991-bbb7af5dd8fc">
      <UserInfo>
        <DisplayName>Michael Zeller</DisplayName>
        <AccountId>24</AccountId>
        <AccountType/>
      </UserInfo>
    </SharedWithUsers>
    <lcf76f155ced4ddcb4097134ff3c332f xmlns="dc22578f-816f-46db-a965-a1ef8daeb1c2">
      <Terms xmlns="http://schemas.microsoft.com/office/infopath/2007/PartnerControls"/>
    </lcf76f155ced4ddcb4097134ff3c332f>
    <TaxCatchAll xmlns="faf2dff7-1506-4aa5-8991-bbb7af5dd8f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7" ma:contentTypeDescription="Create a new document." ma:contentTypeScope="" ma:versionID="8076eaba1d71ec71e4ee2fed84b9017b">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e8f68ea18a4c701a9e76dd67f5fbc0f5"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B6E8CF-C8F1-46CB-B71C-1DC9F3BDDAA0}">
  <ds:schemaRefs>
    <ds:schemaRef ds:uri="dc22578f-816f-46db-a965-a1ef8daeb1c2"/>
    <ds:schemaRef ds:uri="faf2dff7-1506-4aa5-8991-bbb7af5dd8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D66FD9-471F-4550-B5A0-1416160117CE}">
  <ds:schemaRefs>
    <ds:schemaRef ds:uri="http://schemas.microsoft.com/sharepoint/v3/contenttype/forms"/>
  </ds:schemaRefs>
</ds:datastoreItem>
</file>

<file path=customXml/itemProps3.xml><?xml version="1.0" encoding="utf-8"?>
<ds:datastoreItem xmlns:ds="http://schemas.openxmlformats.org/officeDocument/2006/customXml" ds:itemID="{293E313B-BED7-4016-9BEF-4DE2C7BA8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22578f-816f-46db-a965-a1ef8daeb1c2"/>
    <ds:schemaRef ds:uri="faf2dff7-1506-4aa5-8991-bbb7af5dd8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1691</TotalTime>
  <Words>1289</Words>
  <Application>Microsoft Office PowerPoint</Application>
  <PresentationFormat>On-screen Show (4:3)</PresentationFormat>
  <Paragraphs>181</Paragraphs>
  <Slides>47</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BigShouldersDisplay-Bold</vt:lpstr>
      <vt:lpstr>Calibri</vt:lpstr>
      <vt:lpstr>Calibri Light</vt:lpstr>
      <vt:lpstr>Century Gothic</vt:lpstr>
      <vt:lpstr>Courier New</vt:lpstr>
      <vt:lpstr>Raleway</vt:lpstr>
      <vt:lpstr>Times New Roman</vt:lpstr>
      <vt:lpstr>Marble</vt:lpstr>
      <vt:lpstr>Office Theme</vt:lpstr>
      <vt:lpstr>2022 Transportation Excellence Awards Nominees</vt:lpstr>
      <vt:lpstr>20th Annual Transportation Excellence Awards</vt:lpstr>
      <vt:lpstr>Norm Groot  ,                     </vt:lpstr>
      <vt:lpstr>PowerPoint Presentation</vt:lpstr>
      <vt:lpstr>PowerPoint Presentation</vt:lpstr>
      <vt:lpstr>Vision Zero</vt:lpstr>
      <vt:lpstr>PowerPoint Presentation</vt:lpstr>
      <vt:lpstr>PowerPoint Presentation</vt:lpstr>
      <vt:lpstr>McKinnon Street April 20 – May 18</vt:lpstr>
      <vt:lpstr>Dedication </vt:lpstr>
      <vt:lpstr>Safe Routes to School Program</vt:lpstr>
      <vt:lpstr>Walk &amp; Roll</vt:lpstr>
      <vt:lpstr>PowerPoint Presentation</vt:lpstr>
      <vt:lpstr>PowerPoint Presentation</vt:lpstr>
      <vt:lpstr>PowerPoint Presentation</vt:lpstr>
      <vt:lpstr>PowerPoint Presentation</vt:lpstr>
      <vt:lpstr>Congratulations to   2022 Transportation Excellence Awards Honoree, Andrew Easterling!</vt:lpstr>
      <vt:lpstr>20th Annual Transportation Excellence Awards</vt:lpstr>
      <vt:lpstr>20th Annual Transportation Excellence Awards</vt:lpstr>
      <vt:lpstr>PowerPoint Presentation</vt:lpstr>
      <vt:lpstr>Point Pinos Coastal Recreational Trail </vt:lpstr>
      <vt:lpstr>PowerPoint Presentation</vt:lpstr>
      <vt:lpstr>PowerPoint Presentation</vt:lpstr>
      <vt:lpstr>Point Pinos Coastal Recreational Trail </vt:lpstr>
      <vt:lpstr>PowerPoint Presentation</vt:lpstr>
      <vt:lpstr>PowerPoint Presentation</vt:lpstr>
      <vt:lpstr>PowerPoint Presentation</vt:lpstr>
      <vt:lpstr>PowerPoint Presentation</vt:lpstr>
      <vt:lpstr>Point Pinos Coastal Recreational Trail </vt:lpstr>
      <vt:lpstr>PowerPoint Presentation</vt:lpstr>
      <vt:lpstr>PowerPoint Presentation</vt:lpstr>
      <vt:lpstr>2022 - 2023 Winter Storms</vt:lpstr>
      <vt:lpstr>PowerPoint Presentation</vt:lpstr>
      <vt:lpstr>PowerPoint Presentation</vt:lpstr>
      <vt:lpstr>PowerPoint Presentation</vt:lpstr>
      <vt:lpstr>Congratulations to: City of Pacific Grove 2022 Transportation Excellence Awards Honoree !</vt:lpstr>
      <vt:lpstr>20th Annual Transportation Excellence Awards</vt:lpstr>
      <vt:lpstr>TAMC Employee  Certificates of Appreciation</vt:lpstr>
      <vt:lpstr>Ariana Green</vt:lpstr>
      <vt:lpstr>TAMC Employee  Certificates of Appreciation</vt:lpstr>
      <vt:lpstr>Maria Montiel</vt:lpstr>
      <vt:lpstr>Todd Muck</vt:lpstr>
      <vt:lpstr>20th Annual Transportation Excellence Awards</vt:lpstr>
      <vt:lpstr>PowerPoint Presentation</vt:lpstr>
      <vt:lpstr>Congratulations to all! 2022 Transportation Excellence Awards</vt:lpstr>
      <vt:lpstr>21th Anniversary Transportation Excellence Awards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Transportation Excellence Awards</dc:title>
  <dc:creator>Theresa Wright</dc:creator>
  <cp:lastModifiedBy>Michael Zeller</cp:lastModifiedBy>
  <cp:revision>8</cp:revision>
  <cp:lastPrinted>2021-01-27T16:21:13Z</cp:lastPrinted>
  <dcterms:created xsi:type="dcterms:W3CDTF">2021-01-26T18:11:42Z</dcterms:created>
  <dcterms:modified xsi:type="dcterms:W3CDTF">2023-01-25T16:35:44Z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0x0101009A89A18C41AAC3418EBFC4D13CA3E59E</vt:lpwstr>
  </property>
  <property fmtid="{D5CDD505-2E9C-101B-9397-08002B2CF9AE}" pid="3" name="MediaServiceImageTags">
    <vt:lpwstr/>
  </property>
</Properties>
</file>