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2"/>
  </p:notesMasterIdLst>
  <p:handoutMasterIdLst>
    <p:handoutMasterId r:id="rId33"/>
  </p:handoutMasterIdLst>
  <p:sldIdLst>
    <p:sldId id="350" r:id="rId5"/>
    <p:sldId id="361" r:id="rId6"/>
    <p:sldId id="353" r:id="rId7"/>
    <p:sldId id="354" r:id="rId8"/>
    <p:sldId id="371" r:id="rId9"/>
    <p:sldId id="365" r:id="rId10"/>
    <p:sldId id="372" r:id="rId11"/>
    <p:sldId id="367" r:id="rId12"/>
    <p:sldId id="384" r:id="rId13"/>
    <p:sldId id="373" r:id="rId14"/>
    <p:sldId id="385" r:id="rId15"/>
    <p:sldId id="374" r:id="rId16"/>
    <p:sldId id="386" r:id="rId17"/>
    <p:sldId id="375" r:id="rId18"/>
    <p:sldId id="387" r:id="rId19"/>
    <p:sldId id="376" r:id="rId20"/>
    <p:sldId id="388" r:id="rId21"/>
    <p:sldId id="378" r:id="rId22"/>
    <p:sldId id="377" r:id="rId23"/>
    <p:sldId id="380" r:id="rId24"/>
    <p:sldId id="379" r:id="rId25"/>
    <p:sldId id="381" r:id="rId26"/>
    <p:sldId id="382" r:id="rId27"/>
    <p:sldId id="383" r:id="rId28"/>
    <p:sldId id="389" r:id="rId29"/>
    <p:sldId id="370" r:id="rId30"/>
    <p:sldId id="34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E40258-47AA-A590-6BFC-CE409496B0B7}" name="Janneke Strause" initials="JS" userId="S::janneke@tamcmonterey.org::4067b187-21e3-4574-a298-ae2ff3fbffb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Michael Zeller" initials="MZ" lastIdx="6" clrIdx="2">
    <p:extLst>
      <p:ext uri="{19B8F6BF-5375-455C-9EA6-DF929625EA0E}">
        <p15:presenceInfo xmlns:p15="http://schemas.microsoft.com/office/powerpoint/2012/main" userId="S::mike@tamcmonterey.org::0c3d4f63-0eee-450d-be24-c43610ffb5a4" providerId="AD"/>
      </p:ext>
    </p:extLst>
  </p:cmAuthor>
  <p:cmAuthor id="4" name="Janneke Strause" initials="JS" lastIdx="3" clrIdx="3">
    <p:extLst>
      <p:ext uri="{19B8F6BF-5375-455C-9EA6-DF929625EA0E}">
        <p15:presenceInfo xmlns:p15="http://schemas.microsoft.com/office/powerpoint/2012/main" userId="S::Janneke@tamcmonterey.org::4067b187-21e3-4574-a298-ae2ff3fbff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5C9"/>
    <a:srgbClr val="3C4854"/>
    <a:srgbClr val="4495A2"/>
    <a:srgbClr val="E9E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FB240-2E1A-4B89-A93C-63F4B8469B8D}" v="96" dt="2023-08-23T13:31:51.9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eke Strause" userId="4067b187-21e3-4574-a298-ae2ff3fbffbe" providerId="ADAL" clId="{02AFB240-2E1A-4B89-A93C-63F4B8469B8D}"/>
    <pc:docChg chg="custSel addSld modSld">
      <pc:chgData name="Janneke Strause" userId="4067b187-21e3-4574-a298-ae2ff3fbffbe" providerId="ADAL" clId="{02AFB240-2E1A-4B89-A93C-63F4B8469B8D}" dt="2023-08-23T13:31:51.983" v="660" actId="20577"/>
      <pc:docMkLst>
        <pc:docMk/>
      </pc:docMkLst>
      <pc:sldChg chg="modSp mod">
        <pc:chgData name="Janneke Strause" userId="4067b187-21e3-4574-a298-ae2ff3fbffbe" providerId="ADAL" clId="{02AFB240-2E1A-4B89-A93C-63F4B8469B8D}" dt="2023-08-22T18:22:26.798" v="501" actId="20577"/>
        <pc:sldMkLst>
          <pc:docMk/>
          <pc:sldMk cId="2960950710" sldId="350"/>
        </pc:sldMkLst>
        <pc:spChg chg="mod">
          <ac:chgData name="Janneke Strause" userId="4067b187-21e3-4574-a298-ae2ff3fbffbe" providerId="ADAL" clId="{02AFB240-2E1A-4B89-A93C-63F4B8469B8D}" dt="2023-08-22T18:22:26.798" v="501" actId="20577"/>
          <ac:spMkLst>
            <pc:docMk/>
            <pc:sldMk cId="2960950710" sldId="350"/>
            <ac:spMk id="3" creationId="{F18E61D8-31A3-2D45-8E25-CBE846E26E1C}"/>
          </ac:spMkLst>
        </pc:spChg>
      </pc:sldChg>
      <pc:sldChg chg="delSp modSp mod">
        <pc:chgData name="Janneke Strause" userId="4067b187-21e3-4574-a298-ae2ff3fbffbe" providerId="ADAL" clId="{02AFB240-2E1A-4B89-A93C-63F4B8469B8D}" dt="2023-08-22T18:23:17.475" v="511" actId="20577"/>
        <pc:sldMkLst>
          <pc:docMk/>
          <pc:sldMk cId="1556310685" sldId="354"/>
        </pc:sldMkLst>
        <pc:graphicFrameChg chg="modGraphic">
          <ac:chgData name="Janneke Strause" userId="4067b187-21e3-4574-a298-ae2ff3fbffbe" providerId="ADAL" clId="{02AFB240-2E1A-4B89-A93C-63F4B8469B8D}" dt="2023-08-22T18:23:17.475" v="511" actId="20577"/>
          <ac:graphicFrameMkLst>
            <pc:docMk/>
            <pc:sldMk cId="1556310685" sldId="354"/>
            <ac:graphicFrameMk id="9" creationId="{A3032135-BED3-EA38-0457-44508551A26A}"/>
          </ac:graphicFrameMkLst>
        </pc:graphicFrameChg>
        <pc:cxnChg chg="del">
          <ac:chgData name="Janneke Strause" userId="4067b187-21e3-4574-a298-ae2ff3fbffbe" providerId="ADAL" clId="{02AFB240-2E1A-4B89-A93C-63F4B8469B8D}" dt="2023-08-22T18:22:46.096" v="502" actId="478"/>
          <ac:cxnSpMkLst>
            <pc:docMk/>
            <pc:sldMk cId="1556310685" sldId="354"/>
            <ac:cxnSpMk id="4" creationId="{AB549C89-06B0-206D-CCF6-BE7CBE73FD51}"/>
          </ac:cxnSpMkLst>
        </pc:cxnChg>
      </pc:sldChg>
      <pc:sldChg chg="modSp mod">
        <pc:chgData name="Janneke Strause" userId="4067b187-21e3-4574-a298-ae2ff3fbffbe" providerId="ADAL" clId="{02AFB240-2E1A-4B89-A93C-63F4B8469B8D}" dt="2023-08-22T20:47:32.188" v="582" actId="20577"/>
        <pc:sldMkLst>
          <pc:docMk/>
          <pc:sldMk cId="3911338338" sldId="370"/>
        </pc:sldMkLst>
        <pc:spChg chg="mod">
          <ac:chgData name="Janneke Strause" userId="4067b187-21e3-4574-a298-ae2ff3fbffbe" providerId="ADAL" clId="{02AFB240-2E1A-4B89-A93C-63F4B8469B8D}" dt="2023-08-22T20:47:32.188" v="582" actId="20577"/>
          <ac:spMkLst>
            <pc:docMk/>
            <pc:sldMk cId="3911338338" sldId="370"/>
            <ac:spMk id="3" creationId="{8B0755A6-7DB0-61DE-8950-B8A7A71C8426}"/>
          </ac:spMkLst>
        </pc:spChg>
      </pc:sldChg>
      <pc:sldChg chg="addSp delSp modSp add mod chgLayout">
        <pc:chgData name="Janneke Strause" userId="4067b187-21e3-4574-a298-ae2ff3fbffbe" providerId="ADAL" clId="{02AFB240-2E1A-4B89-A93C-63F4B8469B8D}" dt="2023-08-23T13:31:51.983" v="660" actId="20577"/>
        <pc:sldMkLst>
          <pc:docMk/>
          <pc:sldMk cId="1871195492" sldId="389"/>
        </pc:sldMkLst>
        <pc:spChg chg="mod ord">
          <ac:chgData name="Janneke Strause" userId="4067b187-21e3-4574-a298-ae2ff3fbffbe" providerId="ADAL" clId="{02AFB240-2E1A-4B89-A93C-63F4B8469B8D}" dt="2023-08-22T18:00:27.728" v="106" actId="700"/>
          <ac:spMkLst>
            <pc:docMk/>
            <pc:sldMk cId="1871195492" sldId="389"/>
            <ac:spMk id="2" creationId="{F58BA575-1C9D-7E2F-4739-CBAD3767A665}"/>
          </ac:spMkLst>
        </pc:spChg>
        <pc:spChg chg="add del mod ord">
          <ac:chgData name="Janneke Strause" userId="4067b187-21e3-4574-a298-ae2ff3fbffbe" providerId="ADAL" clId="{02AFB240-2E1A-4B89-A93C-63F4B8469B8D}" dt="2023-08-22T17:59:30.805" v="96" actId="700"/>
          <ac:spMkLst>
            <pc:docMk/>
            <pc:sldMk cId="1871195492" sldId="389"/>
            <ac:spMk id="4" creationId="{451E6471-FA5D-60FD-8417-5038A74777A7}"/>
          </ac:spMkLst>
        </pc:spChg>
        <pc:spChg chg="mod ord">
          <ac:chgData name="Janneke Strause" userId="4067b187-21e3-4574-a298-ae2ff3fbffbe" providerId="ADAL" clId="{02AFB240-2E1A-4B89-A93C-63F4B8469B8D}" dt="2023-08-22T18:00:27.728" v="106" actId="700"/>
          <ac:spMkLst>
            <pc:docMk/>
            <pc:sldMk cId="1871195492" sldId="389"/>
            <ac:spMk id="6" creationId="{9D847E97-884D-D4AF-B1B4-E0061300353B}"/>
          </ac:spMkLst>
        </pc:spChg>
        <pc:spChg chg="add del mod ord">
          <ac:chgData name="Janneke Strause" userId="4067b187-21e3-4574-a298-ae2ff3fbffbe" providerId="ADAL" clId="{02AFB240-2E1A-4B89-A93C-63F4B8469B8D}" dt="2023-08-22T18:00:27.728" v="106" actId="700"/>
          <ac:spMkLst>
            <pc:docMk/>
            <pc:sldMk cId="1871195492" sldId="389"/>
            <ac:spMk id="7" creationId="{8A642B5B-DB49-7C7B-6FD6-93806281B0DE}"/>
          </ac:spMkLst>
        </pc:spChg>
        <pc:spChg chg="add del mod ord">
          <ac:chgData name="Janneke Strause" userId="4067b187-21e3-4574-a298-ae2ff3fbffbe" providerId="ADAL" clId="{02AFB240-2E1A-4B89-A93C-63F4B8469B8D}" dt="2023-08-22T18:00:27.728" v="106" actId="700"/>
          <ac:spMkLst>
            <pc:docMk/>
            <pc:sldMk cId="1871195492" sldId="389"/>
            <ac:spMk id="8" creationId="{79C2C659-4646-E918-0E22-D53B59806DEB}"/>
          </ac:spMkLst>
        </pc:spChg>
        <pc:spChg chg="mod ord">
          <ac:chgData name="Janneke Strause" userId="4067b187-21e3-4574-a298-ae2ff3fbffbe" providerId="ADAL" clId="{02AFB240-2E1A-4B89-A93C-63F4B8469B8D}" dt="2023-08-22T18:00:27.728" v="106" actId="700"/>
          <ac:spMkLst>
            <pc:docMk/>
            <pc:sldMk cId="1871195492" sldId="389"/>
            <ac:spMk id="9" creationId="{F686454A-9724-30C5-BBEB-2D05F2FD47D3}"/>
          </ac:spMkLst>
        </pc:spChg>
        <pc:spChg chg="mod ord">
          <ac:chgData name="Janneke Strause" userId="4067b187-21e3-4574-a298-ae2ff3fbffbe" providerId="ADAL" clId="{02AFB240-2E1A-4B89-A93C-63F4B8469B8D}" dt="2023-08-22T18:00:27.728" v="106" actId="700"/>
          <ac:spMkLst>
            <pc:docMk/>
            <pc:sldMk cId="1871195492" sldId="389"/>
            <ac:spMk id="10" creationId="{72D9016E-06B1-C8BE-1132-69B47AE19E94}"/>
          </ac:spMkLst>
        </pc:spChg>
        <pc:spChg chg="add del mod ord">
          <ac:chgData name="Janneke Strause" userId="4067b187-21e3-4574-a298-ae2ff3fbffbe" providerId="ADAL" clId="{02AFB240-2E1A-4B89-A93C-63F4B8469B8D}" dt="2023-08-22T18:00:27.728" v="106" actId="700"/>
          <ac:spMkLst>
            <pc:docMk/>
            <pc:sldMk cId="1871195492" sldId="389"/>
            <ac:spMk id="11" creationId="{AEB2D203-E5F1-BB6E-A653-1E300F91773C}"/>
          </ac:spMkLst>
        </pc:spChg>
        <pc:spChg chg="add del mod ord">
          <ac:chgData name="Janneke Strause" userId="4067b187-21e3-4574-a298-ae2ff3fbffbe" providerId="ADAL" clId="{02AFB240-2E1A-4B89-A93C-63F4B8469B8D}" dt="2023-08-22T18:00:27.728" v="106" actId="700"/>
          <ac:spMkLst>
            <pc:docMk/>
            <pc:sldMk cId="1871195492" sldId="389"/>
            <ac:spMk id="12" creationId="{2885322E-8643-7FAF-D33A-F36CE26E6D0E}"/>
          </ac:spMkLst>
        </pc:spChg>
        <pc:spChg chg="add mod ord">
          <ac:chgData name="Janneke Strause" userId="4067b187-21e3-4574-a298-ae2ff3fbffbe" providerId="ADAL" clId="{02AFB240-2E1A-4B89-A93C-63F4B8469B8D}" dt="2023-08-23T13:31:51.983" v="660" actId="20577"/>
          <ac:spMkLst>
            <pc:docMk/>
            <pc:sldMk cId="1871195492" sldId="389"/>
            <ac:spMk id="13" creationId="{52B65FED-5A06-C953-491C-F4177C331B5E}"/>
          </ac:spMkLst>
        </pc:spChg>
        <pc:spChg chg="add del mod ord">
          <ac:chgData name="Janneke Strause" userId="4067b187-21e3-4574-a298-ae2ff3fbffbe" providerId="ADAL" clId="{02AFB240-2E1A-4B89-A93C-63F4B8469B8D}" dt="2023-08-22T18:00:30.864" v="107" actId="478"/>
          <ac:spMkLst>
            <pc:docMk/>
            <pc:sldMk cId="1871195492" sldId="389"/>
            <ac:spMk id="14" creationId="{F7DDB330-44CF-17D2-8A1F-77A30D4F56F7}"/>
          </ac:spMkLst>
        </pc:spChg>
        <pc:graphicFrameChg chg="del">
          <ac:chgData name="Janneke Strause" userId="4067b187-21e3-4574-a298-ae2ff3fbffbe" providerId="ADAL" clId="{02AFB240-2E1A-4B89-A93C-63F4B8469B8D}" dt="2023-08-22T17:58:51.465" v="95" actId="478"/>
          <ac:graphicFrameMkLst>
            <pc:docMk/>
            <pc:sldMk cId="1871195492" sldId="389"/>
            <ac:graphicFrameMk id="5" creationId="{40A7D7E9-6601-D957-6A22-E9333AE58371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87FFB9-B191-4A6B-B9DD-C2244222FBEE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50FE159E-1F50-4408-B008-4A92017084F1}">
      <dgm:prSet/>
      <dgm:spPr/>
      <dgm:t>
        <a:bodyPr/>
        <a:lstStyle/>
        <a:p>
          <a:r>
            <a:rPr lang="en-US" b="0" i="0"/>
            <a:t>Fund Source:</a:t>
          </a:r>
          <a:endParaRPr lang="en-US"/>
        </a:p>
      </dgm:t>
    </dgm:pt>
    <dgm:pt modelId="{7642ECE8-0513-4FEB-BF1D-B0D65169F48D}" type="parTrans" cxnId="{B8A60276-E3BA-4BEC-BC61-7C2E903EA036}">
      <dgm:prSet/>
      <dgm:spPr/>
      <dgm:t>
        <a:bodyPr/>
        <a:lstStyle/>
        <a:p>
          <a:endParaRPr lang="en-US"/>
        </a:p>
      </dgm:t>
    </dgm:pt>
    <dgm:pt modelId="{66948265-32E5-4C23-BB99-A03865BB9FF0}" type="sibTrans" cxnId="{B8A60276-E3BA-4BEC-BC61-7C2E903EA036}">
      <dgm:prSet/>
      <dgm:spPr/>
      <dgm:t>
        <a:bodyPr/>
        <a:lstStyle/>
        <a:p>
          <a:endParaRPr lang="en-US"/>
        </a:p>
      </dgm:t>
    </dgm:pt>
    <dgm:pt modelId="{A38AEBAD-62CA-4C67-B2F1-C1C788FBB6B5}">
      <dgm:prSet/>
      <dgm:spPr/>
      <dgm:t>
        <a:bodyPr/>
        <a:lstStyle/>
        <a:p>
          <a:r>
            <a:rPr lang="en-US" b="0" i="0"/>
            <a:t>Regional Surface Transportation Program</a:t>
          </a:r>
          <a:endParaRPr lang="en-US"/>
        </a:p>
      </dgm:t>
    </dgm:pt>
    <dgm:pt modelId="{3C5D29F0-7CBE-4BFB-BC23-FB6FDAAD5E25}" type="parTrans" cxnId="{C352ADF7-9122-4CCF-8F22-B759943C5052}">
      <dgm:prSet/>
      <dgm:spPr/>
      <dgm:t>
        <a:bodyPr/>
        <a:lstStyle/>
        <a:p>
          <a:endParaRPr lang="en-US"/>
        </a:p>
      </dgm:t>
    </dgm:pt>
    <dgm:pt modelId="{2C5DD59E-1FBF-4640-9E01-0CEBFCAB2D21}" type="sibTrans" cxnId="{C352ADF7-9122-4CCF-8F22-B759943C5052}">
      <dgm:prSet/>
      <dgm:spPr/>
      <dgm:t>
        <a:bodyPr/>
        <a:lstStyle/>
        <a:p>
          <a:endParaRPr lang="en-US"/>
        </a:p>
      </dgm:t>
    </dgm:pt>
    <dgm:pt modelId="{5E412EC2-C80F-4152-807C-9CD86551AAF6}">
      <dgm:prSet/>
      <dgm:spPr/>
      <dgm:t>
        <a:bodyPr/>
        <a:lstStyle/>
        <a:p>
          <a:r>
            <a:rPr lang="en-US" b="0" i="0"/>
            <a:t>Transportation Development Act 2%</a:t>
          </a:r>
          <a:endParaRPr lang="en-US"/>
        </a:p>
      </dgm:t>
    </dgm:pt>
    <dgm:pt modelId="{A8A5474B-ADB9-4C20-9E31-42142B3309F4}" type="parTrans" cxnId="{5C77229E-5838-42A1-8218-A0822C132CAA}">
      <dgm:prSet/>
      <dgm:spPr/>
      <dgm:t>
        <a:bodyPr/>
        <a:lstStyle/>
        <a:p>
          <a:endParaRPr lang="en-US"/>
        </a:p>
      </dgm:t>
    </dgm:pt>
    <dgm:pt modelId="{671DDBF1-6B7F-4F08-88CD-27B8757EF120}" type="sibTrans" cxnId="{5C77229E-5838-42A1-8218-A0822C132CAA}">
      <dgm:prSet/>
      <dgm:spPr/>
      <dgm:t>
        <a:bodyPr/>
        <a:lstStyle/>
        <a:p>
          <a:endParaRPr lang="en-US"/>
        </a:p>
      </dgm:t>
    </dgm:pt>
    <dgm:pt modelId="{576CD14F-DDC0-4BC9-9386-628EBD60600F}">
      <dgm:prSet/>
      <dgm:spPr/>
      <dgm:t>
        <a:bodyPr/>
        <a:lstStyle/>
        <a:p>
          <a:r>
            <a:rPr lang="en-US" b="0" i="0"/>
            <a:t>Eligible Uses:</a:t>
          </a:r>
          <a:endParaRPr lang="en-US"/>
        </a:p>
      </dgm:t>
    </dgm:pt>
    <dgm:pt modelId="{C5F1E2E8-2089-41AD-A99F-8EE739556383}" type="parTrans" cxnId="{55F2C766-5D3C-41AA-8183-FAFC19A98498}">
      <dgm:prSet/>
      <dgm:spPr/>
      <dgm:t>
        <a:bodyPr/>
        <a:lstStyle/>
        <a:p>
          <a:endParaRPr lang="en-US"/>
        </a:p>
      </dgm:t>
    </dgm:pt>
    <dgm:pt modelId="{CF2838A9-D43D-4FD1-8FED-6C2B31E7532C}" type="sibTrans" cxnId="{55F2C766-5D3C-41AA-8183-FAFC19A98498}">
      <dgm:prSet/>
      <dgm:spPr/>
      <dgm:t>
        <a:bodyPr/>
        <a:lstStyle/>
        <a:p>
          <a:endParaRPr lang="en-US"/>
        </a:p>
      </dgm:t>
    </dgm:pt>
    <dgm:pt modelId="{41F0A068-7BD4-45CB-B1B1-D17FE510CB52}">
      <dgm:prSet/>
      <dgm:spPr/>
      <dgm:t>
        <a:bodyPr/>
        <a:lstStyle/>
        <a:p>
          <a:r>
            <a:rPr lang="en-US" b="0" i="0"/>
            <a:t>Highways, local streets, bicycle and pedestrian improvements, and limited transit</a:t>
          </a:r>
          <a:endParaRPr lang="en-US"/>
        </a:p>
      </dgm:t>
    </dgm:pt>
    <dgm:pt modelId="{E6EA705C-B219-493A-A5CF-675CE6F30A1A}" type="parTrans" cxnId="{2629BEE8-123C-4A54-BB3F-39A904E63AA4}">
      <dgm:prSet/>
      <dgm:spPr/>
      <dgm:t>
        <a:bodyPr/>
        <a:lstStyle/>
        <a:p>
          <a:endParaRPr lang="en-US"/>
        </a:p>
      </dgm:t>
    </dgm:pt>
    <dgm:pt modelId="{8DACFF9D-0C06-40A7-8A90-4527C2E613E1}" type="sibTrans" cxnId="{2629BEE8-123C-4A54-BB3F-39A904E63AA4}">
      <dgm:prSet/>
      <dgm:spPr/>
      <dgm:t>
        <a:bodyPr/>
        <a:lstStyle/>
        <a:p>
          <a:endParaRPr lang="en-US"/>
        </a:p>
      </dgm:t>
    </dgm:pt>
    <dgm:pt modelId="{FEDA4582-3582-434E-9ED5-2988CED79A0B}">
      <dgm:prSet/>
      <dgm:spPr/>
      <dgm:t>
        <a:bodyPr/>
        <a:lstStyle/>
        <a:p>
          <a:r>
            <a:rPr lang="en-US" b="0" i="0"/>
            <a:t>Fund Cycle:</a:t>
          </a:r>
          <a:endParaRPr lang="en-US"/>
        </a:p>
      </dgm:t>
    </dgm:pt>
    <dgm:pt modelId="{265A84DF-4B3A-4E7E-B2CC-A1F49E6CDB58}" type="parTrans" cxnId="{571BE9C2-9F0D-49A4-BD10-AA7BCA7C97AA}">
      <dgm:prSet/>
      <dgm:spPr/>
      <dgm:t>
        <a:bodyPr/>
        <a:lstStyle/>
        <a:p>
          <a:endParaRPr lang="en-US"/>
        </a:p>
      </dgm:t>
    </dgm:pt>
    <dgm:pt modelId="{91476539-4720-4E66-968F-582E6D7172BA}" type="sibTrans" cxnId="{571BE9C2-9F0D-49A4-BD10-AA7BCA7C97AA}">
      <dgm:prSet/>
      <dgm:spPr/>
      <dgm:t>
        <a:bodyPr/>
        <a:lstStyle/>
        <a:p>
          <a:endParaRPr lang="en-US"/>
        </a:p>
      </dgm:t>
    </dgm:pt>
    <dgm:pt modelId="{97B0E6EE-CA2D-4D75-B851-4D475324BBA4}">
      <dgm:prSet/>
      <dgm:spPr/>
      <dgm:t>
        <a:bodyPr/>
        <a:lstStyle/>
        <a:p>
          <a:r>
            <a:rPr lang="en-US" b="0" i="0"/>
            <a:t>FY 23/24 – 25/26</a:t>
          </a:r>
          <a:endParaRPr lang="en-US"/>
        </a:p>
      </dgm:t>
    </dgm:pt>
    <dgm:pt modelId="{FA443AF2-7993-471A-B7DE-7FDE90271987}" type="parTrans" cxnId="{17461692-3A49-44DE-AFDF-E5D625B1C180}">
      <dgm:prSet/>
      <dgm:spPr/>
      <dgm:t>
        <a:bodyPr/>
        <a:lstStyle/>
        <a:p>
          <a:endParaRPr lang="en-US"/>
        </a:p>
      </dgm:t>
    </dgm:pt>
    <dgm:pt modelId="{B448E468-0D47-42E8-BD0E-08616062D92E}" type="sibTrans" cxnId="{17461692-3A49-44DE-AFDF-E5D625B1C180}">
      <dgm:prSet/>
      <dgm:spPr/>
      <dgm:t>
        <a:bodyPr/>
        <a:lstStyle/>
        <a:p>
          <a:endParaRPr lang="en-US"/>
        </a:p>
      </dgm:t>
    </dgm:pt>
    <dgm:pt modelId="{3D502B83-022F-4581-9B86-7BD5E983ED18}" type="pres">
      <dgm:prSet presAssocID="{9187FFB9-B191-4A6B-B9DD-C2244222FBEE}" presName="diagram" presStyleCnt="0">
        <dgm:presLayoutVars>
          <dgm:dir/>
          <dgm:resizeHandles val="exact"/>
        </dgm:presLayoutVars>
      </dgm:prSet>
      <dgm:spPr/>
    </dgm:pt>
    <dgm:pt modelId="{0EDD5F15-C30F-4FEA-90C3-0321FCF4B747}" type="pres">
      <dgm:prSet presAssocID="{50FE159E-1F50-4408-B008-4A92017084F1}" presName="node" presStyleLbl="node1" presStyleIdx="0" presStyleCnt="3">
        <dgm:presLayoutVars>
          <dgm:bulletEnabled val="1"/>
        </dgm:presLayoutVars>
      </dgm:prSet>
      <dgm:spPr/>
    </dgm:pt>
    <dgm:pt modelId="{AF982CA8-1239-402E-8294-B0D379D97D15}" type="pres">
      <dgm:prSet presAssocID="{66948265-32E5-4C23-BB99-A03865BB9FF0}" presName="sibTrans" presStyleCnt="0"/>
      <dgm:spPr/>
    </dgm:pt>
    <dgm:pt modelId="{C63AB55D-CD19-4E6C-A3D2-6747185700D7}" type="pres">
      <dgm:prSet presAssocID="{576CD14F-DDC0-4BC9-9386-628EBD60600F}" presName="node" presStyleLbl="node1" presStyleIdx="1" presStyleCnt="3">
        <dgm:presLayoutVars>
          <dgm:bulletEnabled val="1"/>
        </dgm:presLayoutVars>
      </dgm:prSet>
      <dgm:spPr/>
    </dgm:pt>
    <dgm:pt modelId="{6A4C3F8F-CC3A-4C13-A943-D602CB3E4B99}" type="pres">
      <dgm:prSet presAssocID="{CF2838A9-D43D-4FD1-8FED-6C2B31E7532C}" presName="sibTrans" presStyleCnt="0"/>
      <dgm:spPr/>
    </dgm:pt>
    <dgm:pt modelId="{632DC992-BE2F-4D7A-9D37-800980A9C96E}" type="pres">
      <dgm:prSet presAssocID="{FEDA4582-3582-434E-9ED5-2988CED79A0B}" presName="node" presStyleLbl="node1" presStyleIdx="2" presStyleCnt="3">
        <dgm:presLayoutVars>
          <dgm:bulletEnabled val="1"/>
        </dgm:presLayoutVars>
      </dgm:prSet>
      <dgm:spPr/>
    </dgm:pt>
  </dgm:ptLst>
  <dgm:cxnLst>
    <dgm:cxn modelId="{378DC804-0538-45F5-990D-601C5EF08107}" type="presOf" srcId="{A38AEBAD-62CA-4C67-B2F1-C1C788FBB6B5}" destId="{0EDD5F15-C30F-4FEA-90C3-0321FCF4B747}" srcOrd="0" destOrd="1" presId="urn:microsoft.com/office/officeart/2005/8/layout/default"/>
    <dgm:cxn modelId="{3C84A027-1F42-449F-A2FF-D20BA4FC20BB}" type="presOf" srcId="{97B0E6EE-CA2D-4D75-B851-4D475324BBA4}" destId="{632DC992-BE2F-4D7A-9D37-800980A9C96E}" srcOrd="0" destOrd="1" presId="urn:microsoft.com/office/officeart/2005/8/layout/default"/>
    <dgm:cxn modelId="{588B722F-AFBC-4D06-8897-D010881BE0D7}" type="presOf" srcId="{FEDA4582-3582-434E-9ED5-2988CED79A0B}" destId="{632DC992-BE2F-4D7A-9D37-800980A9C96E}" srcOrd="0" destOrd="0" presId="urn:microsoft.com/office/officeart/2005/8/layout/default"/>
    <dgm:cxn modelId="{B1DE3C5B-D133-4FE9-8E98-E529045CFA5E}" type="presOf" srcId="{5E412EC2-C80F-4152-807C-9CD86551AAF6}" destId="{0EDD5F15-C30F-4FEA-90C3-0321FCF4B747}" srcOrd="0" destOrd="2" presId="urn:microsoft.com/office/officeart/2005/8/layout/default"/>
    <dgm:cxn modelId="{4F0E1E64-3587-4FA4-9AD9-3F67512D5738}" type="presOf" srcId="{41F0A068-7BD4-45CB-B1B1-D17FE510CB52}" destId="{C63AB55D-CD19-4E6C-A3D2-6747185700D7}" srcOrd="0" destOrd="1" presId="urn:microsoft.com/office/officeart/2005/8/layout/default"/>
    <dgm:cxn modelId="{55F2C766-5D3C-41AA-8183-FAFC19A98498}" srcId="{9187FFB9-B191-4A6B-B9DD-C2244222FBEE}" destId="{576CD14F-DDC0-4BC9-9386-628EBD60600F}" srcOrd="1" destOrd="0" parTransId="{C5F1E2E8-2089-41AD-A99F-8EE739556383}" sibTransId="{CF2838A9-D43D-4FD1-8FED-6C2B31E7532C}"/>
    <dgm:cxn modelId="{A0C59F71-161E-4034-86C1-4E8A64CA1213}" type="presOf" srcId="{9187FFB9-B191-4A6B-B9DD-C2244222FBEE}" destId="{3D502B83-022F-4581-9B86-7BD5E983ED18}" srcOrd="0" destOrd="0" presId="urn:microsoft.com/office/officeart/2005/8/layout/default"/>
    <dgm:cxn modelId="{B8A60276-E3BA-4BEC-BC61-7C2E903EA036}" srcId="{9187FFB9-B191-4A6B-B9DD-C2244222FBEE}" destId="{50FE159E-1F50-4408-B008-4A92017084F1}" srcOrd="0" destOrd="0" parTransId="{7642ECE8-0513-4FEB-BF1D-B0D65169F48D}" sibTransId="{66948265-32E5-4C23-BB99-A03865BB9FF0}"/>
    <dgm:cxn modelId="{17461692-3A49-44DE-AFDF-E5D625B1C180}" srcId="{FEDA4582-3582-434E-9ED5-2988CED79A0B}" destId="{97B0E6EE-CA2D-4D75-B851-4D475324BBA4}" srcOrd="0" destOrd="0" parTransId="{FA443AF2-7993-471A-B7DE-7FDE90271987}" sibTransId="{B448E468-0D47-42E8-BD0E-08616062D92E}"/>
    <dgm:cxn modelId="{5C77229E-5838-42A1-8218-A0822C132CAA}" srcId="{50FE159E-1F50-4408-B008-4A92017084F1}" destId="{5E412EC2-C80F-4152-807C-9CD86551AAF6}" srcOrd="1" destOrd="0" parTransId="{A8A5474B-ADB9-4C20-9E31-42142B3309F4}" sibTransId="{671DDBF1-6B7F-4F08-88CD-27B8757EF120}"/>
    <dgm:cxn modelId="{571BE9C2-9F0D-49A4-BD10-AA7BCA7C97AA}" srcId="{9187FFB9-B191-4A6B-B9DD-C2244222FBEE}" destId="{FEDA4582-3582-434E-9ED5-2988CED79A0B}" srcOrd="2" destOrd="0" parTransId="{265A84DF-4B3A-4E7E-B2CC-A1F49E6CDB58}" sibTransId="{91476539-4720-4E66-968F-582E6D7172BA}"/>
    <dgm:cxn modelId="{EBE8A6D6-2B4F-4514-8A33-269E3E283653}" type="presOf" srcId="{50FE159E-1F50-4408-B008-4A92017084F1}" destId="{0EDD5F15-C30F-4FEA-90C3-0321FCF4B747}" srcOrd="0" destOrd="0" presId="urn:microsoft.com/office/officeart/2005/8/layout/default"/>
    <dgm:cxn modelId="{2629BEE8-123C-4A54-BB3F-39A904E63AA4}" srcId="{576CD14F-DDC0-4BC9-9386-628EBD60600F}" destId="{41F0A068-7BD4-45CB-B1B1-D17FE510CB52}" srcOrd="0" destOrd="0" parTransId="{E6EA705C-B219-493A-A5CF-675CE6F30A1A}" sibTransId="{8DACFF9D-0C06-40A7-8A90-4527C2E613E1}"/>
    <dgm:cxn modelId="{1CDDA9F4-4F1B-45E3-A7D7-9E7285AC9EE3}" type="presOf" srcId="{576CD14F-DDC0-4BC9-9386-628EBD60600F}" destId="{C63AB55D-CD19-4E6C-A3D2-6747185700D7}" srcOrd="0" destOrd="0" presId="urn:microsoft.com/office/officeart/2005/8/layout/default"/>
    <dgm:cxn modelId="{C352ADF7-9122-4CCF-8F22-B759943C5052}" srcId="{50FE159E-1F50-4408-B008-4A92017084F1}" destId="{A38AEBAD-62CA-4C67-B2F1-C1C788FBB6B5}" srcOrd="0" destOrd="0" parTransId="{3C5D29F0-7CBE-4BFB-BC23-FB6FDAAD5E25}" sibTransId="{2C5DD59E-1FBF-4640-9E01-0CEBFCAB2D21}"/>
    <dgm:cxn modelId="{815BCFED-2AFE-43F6-82F3-B49022DF3B30}" type="presParOf" srcId="{3D502B83-022F-4581-9B86-7BD5E983ED18}" destId="{0EDD5F15-C30F-4FEA-90C3-0321FCF4B747}" srcOrd="0" destOrd="0" presId="urn:microsoft.com/office/officeart/2005/8/layout/default"/>
    <dgm:cxn modelId="{5A51A170-F1FF-46F4-9CF8-A04689F392BA}" type="presParOf" srcId="{3D502B83-022F-4581-9B86-7BD5E983ED18}" destId="{AF982CA8-1239-402E-8294-B0D379D97D15}" srcOrd="1" destOrd="0" presId="urn:microsoft.com/office/officeart/2005/8/layout/default"/>
    <dgm:cxn modelId="{CCCEEC73-1BB9-47CF-AF95-FAAF9C4DEEDE}" type="presParOf" srcId="{3D502B83-022F-4581-9B86-7BD5E983ED18}" destId="{C63AB55D-CD19-4E6C-A3D2-6747185700D7}" srcOrd="2" destOrd="0" presId="urn:microsoft.com/office/officeart/2005/8/layout/default"/>
    <dgm:cxn modelId="{CE435EBA-95C0-497D-9440-580DAE54D947}" type="presParOf" srcId="{3D502B83-022F-4581-9B86-7BD5E983ED18}" destId="{6A4C3F8F-CC3A-4C13-A943-D602CB3E4B99}" srcOrd="3" destOrd="0" presId="urn:microsoft.com/office/officeart/2005/8/layout/default"/>
    <dgm:cxn modelId="{9415A34C-4F4F-44FD-8729-B4764A282FDD}" type="presParOf" srcId="{3D502B83-022F-4581-9B86-7BD5E983ED18}" destId="{632DC992-BE2F-4D7A-9D37-800980A9C96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D5F15-C30F-4FEA-90C3-0321FCF4B747}">
      <dsp:nvSpPr>
        <dsp:cNvPr id="0" name=""/>
        <dsp:cNvSpPr/>
      </dsp:nvSpPr>
      <dsp:spPr>
        <a:xfrm>
          <a:off x="0" y="248887"/>
          <a:ext cx="3235253" cy="194115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Fund Source:</a:t>
          </a:r>
          <a:endParaRPr lang="en-US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/>
            <a:t>Regional Surface Transportation Program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/>
            <a:t>Transportation Development Act 2%</a:t>
          </a:r>
          <a:endParaRPr lang="en-US" sz="2000" kern="1200"/>
        </a:p>
      </dsp:txBody>
      <dsp:txXfrm>
        <a:off x="0" y="248887"/>
        <a:ext cx="3235253" cy="1941151"/>
      </dsp:txXfrm>
    </dsp:sp>
    <dsp:sp modelId="{C63AB55D-CD19-4E6C-A3D2-6747185700D7}">
      <dsp:nvSpPr>
        <dsp:cNvPr id="0" name=""/>
        <dsp:cNvSpPr/>
      </dsp:nvSpPr>
      <dsp:spPr>
        <a:xfrm>
          <a:off x="3558778" y="248887"/>
          <a:ext cx="3235253" cy="194115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Eligible Uses:</a:t>
          </a:r>
          <a:endParaRPr lang="en-US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/>
            <a:t>Highways, local streets, bicycle and pedestrian improvements, and limited transit</a:t>
          </a:r>
          <a:endParaRPr lang="en-US" sz="2000" kern="1200"/>
        </a:p>
      </dsp:txBody>
      <dsp:txXfrm>
        <a:off x="3558778" y="248887"/>
        <a:ext cx="3235253" cy="1941151"/>
      </dsp:txXfrm>
    </dsp:sp>
    <dsp:sp modelId="{632DC992-BE2F-4D7A-9D37-800980A9C96E}">
      <dsp:nvSpPr>
        <dsp:cNvPr id="0" name=""/>
        <dsp:cNvSpPr/>
      </dsp:nvSpPr>
      <dsp:spPr>
        <a:xfrm>
          <a:off x="7117556" y="248887"/>
          <a:ext cx="3235253" cy="194115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Fund Cycle:</a:t>
          </a:r>
          <a:endParaRPr lang="en-US" sz="26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/>
            <a:t>FY 23/24 – 25/26</a:t>
          </a:r>
          <a:endParaRPr lang="en-US" sz="2000" kern="1200"/>
        </a:p>
      </dsp:txBody>
      <dsp:txXfrm>
        <a:off x="7117556" y="248887"/>
        <a:ext cx="3235253" cy="1941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13E5-4CEC-3A4A-8E5D-AFCEE7512EE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14D182-A7DD-4F7B-B207-262854316ED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776397-FC3B-437B-8B7C-3623F4B0CD45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29252-5D0B-4B9D-9FBD-8EC0929FE0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4FEF6-E217-4110-BBF5-C4B77ADC84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A07F3-F8E4-4505-85EC-22734AC687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04DC24C-52F8-47E0-A7D0-E5582CB3E3C9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165D22-FEF5-4F30-8822-5D2378806A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0F86B-3DA3-4708-AAF5-387BA115C4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5E38A-5516-4C3E-88FC-0DCBD876054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90F8BBAE-8285-4ECE-99A2-62C70492F1C9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25273-038D-4F51-A093-83D80104F2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24E14-E0E0-44FA-A4AA-FA63A858730C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13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913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655503-4608-4F79-A5D4-B2F67958F263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144EF436-3A76-4F3C-B8E3-34DE871EC419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FA395-FE4C-4A99-A74E-57757D8473E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6A117-A0E8-43E1-9120-CE3B8B97667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0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4E0B3-57C5-4DAF-8531-F39610E77C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EDA211F-DC10-4F27-8066-DD826E61122A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0EC46-C626-4D58-AB64-0B3B850D14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D00C-8F5C-4528-87FA-F9431D967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376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 userDrawn="1">
          <p15:clr>
            <a:srgbClr val="FBAE40"/>
          </p15:clr>
        </p15:guide>
        <p15:guide id="7" orient="horz" pos="1440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1012B1-809A-45CE-9FED-46D08DC8C4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B034B1E-35DF-4436-8C5B-BBDE79975F78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6FA27-6601-4107-A3C9-808CB44302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9432A-F8B5-4A96-AEE6-2E159658D5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11D2-78FE-46C1-9EA9-C6A882903B5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8C694B-AA7A-4FDA-8E49-B6C74BD95805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4DAF8F-82DB-4DBE-9041-71217A4516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F761B-6706-439D-9C75-43E751AB19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D89364-B1CB-4E72-A6BB-95A34B50661C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3D2D3DBA-1BEF-410A-9847-605590FD597A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9328F-B310-4BF3-883E-BA9A39676AF2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92EF2-9336-43EF-A365-1F54000F7D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DC2552-C347-4C3D-8C92-4A6981227C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230E803C-4D8D-4A64-9686-242B9F6DC001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B7C35C-F3E4-4522-8711-16E4F9052C2C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6BAD-56F4-42F1-A2B3-FDB73364FD4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55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92120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0BC76BA-E7E9-443C-BF03-09E65B5EE659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C9955F1C-C0B1-BA44-8905-6991FA0D1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Competitive Grants Program</a:t>
            </a:r>
            <a:endParaRPr lang="en-US" b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93" r:id="rId2"/>
    <p:sldLayoutId id="2147483671" r:id="rId3"/>
    <p:sldLayoutId id="2147483672" r:id="rId4"/>
    <p:sldLayoutId id="2147483673" r:id="rId5"/>
    <p:sldLayoutId id="2147483684" r:id="rId6"/>
    <p:sldLayoutId id="2147483675" r:id="rId7"/>
    <p:sldLayoutId id="2147483676" r:id="rId8"/>
    <p:sldLayoutId id="2147483677" r:id="rId9"/>
    <p:sldLayoutId id="2147483685" r:id="rId10"/>
    <p:sldLayoutId id="2147483688" r:id="rId11"/>
    <p:sldLayoutId id="2147483692" r:id="rId12"/>
    <p:sldLayoutId id="2147483682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environmentaljustice/justice40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Janneke@tamcmonterey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tehouse.gov/environmentaljustice/justice40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</p:spPr>
        <p:txBody>
          <a:bodyPr/>
          <a:lstStyle/>
          <a:p>
            <a:r>
              <a:rPr lang="en-US" sz="4800"/>
              <a:t>2023 Competitive Grants Program of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/>
          <a:lstStyle/>
          <a:p>
            <a:r>
              <a:rPr lang="en-US">
                <a:latin typeface="+mj-lt"/>
              </a:rPr>
              <a:t>Transportation Agency for Monterey County</a:t>
            </a:r>
            <a:endParaRPr lang="en-US"/>
          </a:p>
          <a:p>
            <a:endParaRPr lang="en-US"/>
          </a:p>
          <a:p>
            <a:r>
              <a:rPr lang="en-US"/>
              <a:t>Board of Directors</a:t>
            </a:r>
          </a:p>
          <a:p>
            <a:r>
              <a:rPr lang="en-US"/>
              <a:t>August 23, 2023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750159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Del Monte Boulevard and Reservation Road Intersection Improvements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FA749-5BDA-CAB8-7721-75B8CA4C7C0F}"/>
              </a:ext>
            </a:extLst>
          </p:cNvPr>
          <p:cNvSpPr txBox="1">
            <a:spLocks/>
          </p:cNvSpPr>
          <p:nvPr/>
        </p:nvSpPr>
        <p:spPr>
          <a:xfrm>
            <a:off x="861868" y="6309822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10</a:t>
            </a:fld>
            <a:endParaRPr lang="en-US" sz="110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FDC7F-B5A8-297E-9389-28128510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3" t="6554" r="14698" b="17231"/>
          <a:stretch/>
        </p:blipFill>
        <p:spPr>
          <a:xfrm>
            <a:off x="6528956" y="1604182"/>
            <a:ext cx="5038413" cy="48800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5EAD556-5CAE-225B-7A29-C434E9B755D7}"/>
              </a:ext>
            </a:extLst>
          </p:cNvPr>
          <p:cNvSpPr txBox="1">
            <a:spLocks/>
          </p:cNvSpPr>
          <p:nvPr/>
        </p:nvSpPr>
        <p:spPr>
          <a:xfrm>
            <a:off x="963084" y="2788365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City of Marina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6A60E04-451F-DDF8-9D1E-0E3A0E365703}"/>
              </a:ext>
            </a:extLst>
          </p:cNvPr>
          <p:cNvSpPr txBox="1">
            <a:spLocks/>
          </p:cNvSpPr>
          <p:nvPr/>
        </p:nvSpPr>
        <p:spPr>
          <a:xfrm>
            <a:off x="973666" y="2284381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Project Sponsor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B9325A83-E864-79F7-DF75-09668B6CE6E3}"/>
              </a:ext>
            </a:extLst>
          </p:cNvPr>
          <p:cNvSpPr txBox="1">
            <a:spLocks/>
          </p:cNvSpPr>
          <p:nvPr/>
        </p:nvSpPr>
        <p:spPr>
          <a:xfrm>
            <a:off x="963084" y="3732324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$1,937,500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B7DE106F-3E78-E5AF-7B6A-A72645B229B7}"/>
              </a:ext>
            </a:extLst>
          </p:cNvPr>
          <p:cNvSpPr txBox="1">
            <a:spLocks/>
          </p:cNvSpPr>
          <p:nvPr/>
        </p:nvSpPr>
        <p:spPr>
          <a:xfrm>
            <a:off x="973666" y="3228340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Total Project Cost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150D42D-4276-5578-7440-671177F144DA}"/>
              </a:ext>
            </a:extLst>
          </p:cNvPr>
          <p:cNvSpPr txBox="1">
            <a:spLocks/>
          </p:cNvSpPr>
          <p:nvPr/>
        </p:nvSpPr>
        <p:spPr>
          <a:xfrm>
            <a:off x="971550" y="4707677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$1,717,500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1A548070-0A3F-C609-F0CB-A4A8BCD7184A}"/>
              </a:ext>
            </a:extLst>
          </p:cNvPr>
          <p:cNvSpPr txBox="1">
            <a:spLocks/>
          </p:cNvSpPr>
          <p:nvPr/>
        </p:nvSpPr>
        <p:spPr>
          <a:xfrm>
            <a:off x="982132" y="4203693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Recommended Funding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9A6312C2-A8C7-AB4E-6D32-82384607140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BEEF3AE2-01D6-40CA-AFB5-46EBD1B86133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93B1491-D490-C259-1FDB-3C0110AE4A6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883078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750159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Del Monte Boulevard and Reservation Road Intersection Improvements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B6805E-7AF4-6062-89A6-B3DA315FB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3084" y="2788364"/>
            <a:ext cx="5456190" cy="17444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Enhanced bike and ped visibility and safety at crosswalks and curb bulb out refuge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Shortened bike and ped crossing times with realigned crosswalks and ramps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Increased bike and ped protection and separation from vehicles at intersection conflict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Increased bike and ped connectivity to transit stop, regional trail, commercial and municipal amenities for disadvantaged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Improved ADA compliance with audible ped signals, leading ped intervals, and new curb ramps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C13E038-1BBF-4CBE-33E7-EABF923100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3666" y="2284381"/>
            <a:ext cx="5230283" cy="3159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Project Details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FA749-5BDA-CAB8-7721-75B8CA4C7C0F}"/>
              </a:ext>
            </a:extLst>
          </p:cNvPr>
          <p:cNvSpPr txBox="1">
            <a:spLocks/>
          </p:cNvSpPr>
          <p:nvPr/>
        </p:nvSpPr>
        <p:spPr>
          <a:xfrm>
            <a:off x="861868" y="6309822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11</a:t>
            </a:fld>
            <a:endParaRPr lang="en-US" sz="110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FDC7F-B5A8-297E-9389-28128510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3" t="6554" r="14698" b="17231"/>
          <a:stretch/>
        </p:blipFill>
        <p:spPr>
          <a:xfrm>
            <a:off x="6528956" y="1604182"/>
            <a:ext cx="5038413" cy="48800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82EB-0719-7F3B-3291-F1C3065A1EA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F963A4A5-9F23-41EA-AE73-E4BABCEDC9E6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3BFEA-ACE4-D8D4-3E84-F643B9BE234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320324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750159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MST Countywide Bus Stop Project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FA749-5BDA-CAB8-7721-75B8CA4C7C0F}"/>
              </a:ext>
            </a:extLst>
          </p:cNvPr>
          <p:cNvSpPr txBox="1">
            <a:spLocks/>
          </p:cNvSpPr>
          <p:nvPr/>
        </p:nvSpPr>
        <p:spPr>
          <a:xfrm>
            <a:off x="861868" y="6309822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12</a:t>
            </a:fld>
            <a:endParaRPr lang="en-US" sz="110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FDC7F-B5A8-297E-9389-28128510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607" r="-75" b="572"/>
          <a:stretch/>
        </p:blipFill>
        <p:spPr>
          <a:xfrm>
            <a:off x="6541829" y="1604182"/>
            <a:ext cx="5025540" cy="458630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A3E85B3-3751-7C91-3C6C-A0EBA7D23DA9}"/>
              </a:ext>
            </a:extLst>
          </p:cNvPr>
          <p:cNvSpPr txBox="1">
            <a:spLocks/>
          </p:cNvSpPr>
          <p:nvPr/>
        </p:nvSpPr>
        <p:spPr>
          <a:xfrm>
            <a:off x="963084" y="2788365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Monterey-Salinas Transit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3A61158-9FC8-1E58-B6C4-9873D51E6CC7}"/>
              </a:ext>
            </a:extLst>
          </p:cNvPr>
          <p:cNvSpPr txBox="1">
            <a:spLocks/>
          </p:cNvSpPr>
          <p:nvPr/>
        </p:nvSpPr>
        <p:spPr>
          <a:xfrm>
            <a:off x="973666" y="2284381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Project Sponsor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F95AC4C-CB91-50DE-CAFC-19A95D860E9F}"/>
              </a:ext>
            </a:extLst>
          </p:cNvPr>
          <p:cNvSpPr txBox="1">
            <a:spLocks/>
          </p:cNvSpPr>
          <p:nvPr/>
        </p:nvSpPr>
        <p:spPr>
          <a:xfrm>
            <a:off x="963084" y="3732324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$998,800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AA1DEFB-6FD2-D18D-D9B4-1DA6A6AD9C46}"/>
              </a:ext>
            </a:extLst>
          </p:cNvPr>
          <p:cNvSpPr txBox="1">
            <a:spLocks/>
          </p:cNvSpPr>
          <p:nvPr/>
        </p:nvSpPr>
        <p:spPr>
          <a:xfrm>
            <a:off x="973666" y="3228340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Total Project Cost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F513F17-C04E-9082-8994-F8F6DD234523}"/>
              </a:ext>
            </a:extLst>
          </p:cNvPr>
          <p:cNvSpPr txBox="1">
            <a:spLocks/>
          </p:cNvSpPr>
          <p:nvPr/>
        </p:nvSpPr>
        <p:spPr>
          <a:xfrm>
            <a:off x="971550" y="4707677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$425,500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DC32A00-4E7C-44E5-7462-B801206752E5}"/>
              </a:ext>
            </a:extLst>
          </p:cNvPr>
          <p:cNvSpPr txBox="1">
            <a:spLocks/>
          </p:cNvSpPr>
          <p:nvPr/>
        </p:nvSpPr>
        <p:spPr>
          <a:xfrm>
            <a:off x="982132" y="4203693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Recommended Funding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A917449C-BBFB-37A7-AC3F-2786E4994398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F815844E-49C9-4EFD-A5AB-7762AECA6056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D046BEB-CFEB-B417-206C-D366C119180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185131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750159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MST Countywide Bus Stop Project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B6805E-7AF4-6062-89A6-B3DA315FB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3084" y="2788364"/>
            <a:ext cx="5456190" cy="17444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49 new ADA-compliant bus stops countywide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Sites were identified through MST’s Better Bus Network, the South County Planning Study, and public comments at Board Meetings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Allows MST to transition its South County service to an individual city focused service that will utilize a main trunk line, Line 23, to connect the intra-city circulator lines.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This service method will increase the frequency of service within these low-income communities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C13E038-1BBF-4CBE-33E7-EABF923100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3666" y="2284381"/>
            <a:ext cx="5230283" cy="3159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Project Details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FA749-5BDA-CAB8-7721-75B8CA4C7C0F}"/>
              </a:ext>
            </a:extLst>
          </p:cNvPr>
          <p:cNvSpPr txBox="1">
            <a:spLocks/>
          </p:cNvSpPr>
          <p:nvPr/>
        </p:nvSpPr>
        <p:spPr>
          <a:xfrm>
            <a:off x="861868" y="6309822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13</a:t>
            </a:fld>
            <a:endParaRPr lang="en-US" sz="110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4C8F1-6761-1ED2-24CE-9B3068597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607" r="-75" b="572"/>
          <a:stretch/>
        </p:blipFill>
        <p:spPr>
          <a:xfrm>
            <a:off x="6541829" y="1604182"/>
            <a:ext cx="5025540" cy="458630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9C8081-28B0-DFEA-D74D-28917BC330F7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B2B5F17-46FF-4524-8AB4-8BCCA289DE92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22C8BCF-7D34-F81F-020D-710B95FED85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047348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750159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West Street Road Diet and Complete Street Project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FA749-5BDA-CAB8-7721-75B8CA4C7C0F}"/>
              </a:ext>
            </a:extLst>
          </p:cNvPr>
          <p:cNvSpPr txBox="1">
            <a:spLocks/>
          </p:cNvSpPr>
          <p:nvPr/>
        </p:nvSpPr>
        <p:spPr>
          <a:xfrm>
            <a:off x="861868" y="6309822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14</a:t>
            </a:fld>
            <a:endParaRPr lang="en-US" sz="110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FDC7F-B5A8-297E-9389-28128510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147" r="11709" b="-147"/>
          <a:stretch/>
        </p:blipFill>
        <p:spPr>
          <a:xfrm>
            <a:off x="6613236" y="1604182"/>
            <a:ext cx="4954133" cy="48800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7CB282F-F656-9C11-1467-0F271F1A61C9}"/>
              </a:ext>
            </a:extLst>
          </p:cNvPr>
          <p:cNvSpPr txBox="1">
            <a:spLocks/>
          </p:cNvSpPr>
          <p:nvPr/>
        </p:nvSpPr>
        <p:spPr>
          <a:xfrm>
            <a:off x="963084" y="2788365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City of Soledad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4D5F8DE-FCC5-AE55-638F-3E51E7BF68BE}"/>
              </a:ext>
            </a:extLst>
          </p:cNvPr>
          <p:cNvSpPr txBox="1">
            <a:spLocks/>
          </p:cNvSpPr>
          <p:nvPr/>
        </p:nvSpPr>
        <p:spPr>
          <a:xfrm>
            <a:off x="973666" y="2284381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Project Sponsor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0BD8C0C-919E-AF8A-4A1B-97A441F98233}"/>
              </a:ext>
            </a:extLst>
          </p:cNvPr>
          <p:cNvSpPr txBox="1">
            <a:spLocks/>
          </p:cNvSpPr>
          <p:nvPr/>
        </p:nvSpPr>
        <p:spPr>
          <a:xfrm>
            <a:off x="963084" y="3732324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$2,882,000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BF130A8-B068-7A94-E6DA-B2330CD50099}"/>
              </a:ext>
            </a:extLst>
          </p:cNvPr>
          <p:cNvSpPr txBox="1">
            <a:spLocks/>
          </p:cNvSpPr>
          <p:nvPr/>
        </p:nvSpPr>
        <p:spPr>
          <a:xfrm>
            <a:off x="973666" y="3228340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Total Project Cost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91C767A-38B3-4C11-C2D9-194FEE522654}"/>
              </a:ext>
            </a:extLst>
          </p:cNvPr>
          <p:cNvSpPr txBox="1">
            <a:spLocks/>
          </p:cNvSpPr>
          <p:nvPr/>
        </p:nvSpPr>
        <p:spPr>
          <a:xfrm>
            <a:off x="971550" y="4707677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$2,758,000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625049E3-13C5-FD5F-7DCC-31EE4E8CB31B}"/>
              </a:ext>
            </a:extLst>
          </p:cNvPr>
          <p:cNvSpPr txBox="1">
            <a:spLocks/>
          </p:cNvSpPr>
          <p:nvPr/>
        </p:nvSpPr>
        <p:spPr>
          <a:xfrm>
            <a:off x="982132" y="4203693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Recommended Funding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34B60621-30C6-1331-3F48-730C83F828F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EE425C59-D6F6-4C0D-8CEC-A20A99F1378B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2C588893-5F0F-627A-20A4-F501C7B865B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339148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750159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West Street Road Diet and Complete Street Project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B6805E-7AF4-6062-89A6-B3DA315FB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3084" y="2788364"/>
            <a:ext cx="5230283" cy="17444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4-to-2 lane road diet - south of </a:t>
            </a:r>
            <a:r>
              <a:rPr lang="en-US" sz="2000" err="1"/>
              <a:t>Gabilan</a:t>
            </a:r>
            <a:r>
              <a:rPr lang="en-US" sz="2000"/>
              <a:t> Drive restripe as two travel lanes &amp; median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Double striped median from </a:t>
            </a:r>
            <a:r>
              <a:rPr lang="en-US" sz="2000" err="1"/>
              <a:t>Gabilan</a:t>
            </a:r>
            <a:r>
              <a:rPr lang="en-US" sz="2000"/>
              <a:t> Drive to North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Two-way left turn lane from North Street to Front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Striped 6” bike lane with 3” buffer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Pedestrian crosswalk with RRFB signal and upgraded curb ramps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C13E038-1BBF-4CBE-33E7-EABF923100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3666" y="2284381"/>
            <a:ext cx="5230283" cy="3159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Project Details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FA749-5BDA-CAB8-7721-75B8CA4C7C0F}"/>
              </a:ext>
            </a:extLst>
          </p:cNvPr>
          <p:cNvSpPr txBox="1">
            <a:spLocks/>
          </p:cNvSpPr>
          <p:nvPr/>
        </p:nvSpPr>
        <p:spPr>
          <a:xfrm>
            <a:off x="861868" y="6309822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15</a:t>
            </a:fld>
            <a:endParaRPr lang="en-US" sz="110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FDC7F-B5A8-297E-9389-28128510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147" r="11709" b="-147"/>
          <a:stretch/>
        </p:blipFill>
        <p:spPr>
          <a:xfrm>
            <a:off x="6613236" y="1604182"/>
            <a:ext cx="4954133" cy="48800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19BEA-B245-CB75-F49C-878DDDBDFB5D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9E870D0-D38D-4AE6-BB90-AB8D075A50BE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B1ADBE-5A53-AD16-2550-99C50617B20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948858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750159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Harden Parkway Path and Safe Routes to School Project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FA749-5BDA-CAB8-7721-75B8CA4C7C0F}"/>
              </a:ext>
            </a:extLst>
          </p:cNvPr>
          <p:cNvSpPr txBox="1">
            <a:spLocks/>
          </p:cNvSpPr>
          <p:nvPr/>
        </p:nvSpPr>
        <p:spPr>
          <a:xfrm>
            <a:off x="861868" y="6309822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16</a:t>
            </a:fld>
            <a:endParaRPr lang="en-US" sz="110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FDC7F-B5A8-297E-9389-28128510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7" t="2291" r="917" b="-144"/>
          <a:stretch/>
        </p:blipFill>
        <p:spPr>
          <a:xfrm>
            <a:off x="6419274" y="1604182"/>
            <a:ext cx="5148095" cy="48800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EDEB0E7-45EA-3BA5-F788-C03AFBC722F2}"/>
              </a:ext>
            </a:extLst>
          </p:cNvPr>
          <p:cNvSpPr txBox="1">
            <a:spLocks/>
          </p:cNvSpPr>
          <p:nvPr/>
        </p:nvSpPr>
        <p:spPr>
          <a:xfrm>
            <a:off x="963084" y="2788365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City of Salinas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1D2120-4EA3-9430-A924-65CA4B740697}"/>
              </a:ext>
            </a:extLst>
          </p:cNvPr>
          <p:cNvSpPr txBox="1">
            <a:spLocks/>
          </p:cNvSpPr>
          <p:nvPr/>
        </p:nvSpPr>
        <p:spPr>
          <a:xfrm>
            <a:off x="973666" y="2284381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Project Sponsor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A172489-E78E-D260-6FE6-D9626A031576}"/>
              </a:ext>
            </a:extLst>
          </p:cNvPr>
          <p:cNvSpPr txBox="1">
            <a:spLocks/>
          </p:cNvSpPr>
          <p:nvPr/>
        </p:nvSpPr>
        <p:spPr>
          <a:xfrm>
            <a:off x="963084" y="3732324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$15,562,000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F66E93AB-4984-460D-350B-1E7A9B24C6B4}"/>
              </a:ext>
            </a:extLst>
          </p:cNvPr>
          <p:cNvSpPr txBox="1">
            <a:spLocks/>
          </p:cNvSpPr>
          <p:nvPr/>
        </p:nvSpPr>
        <p:spPr>
          <a:xfrm>
            <a:off x="973666" y="3228340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Total Project Cost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34D4CB7-7C4E-1C6E-EB09-C973533DEF4E}"/>
              </a:ext>
            </a:extLst>
          </p:cNvPr>
          <p:cNvSpPr txBox="1">
            <a:spLocks/>
          </p:cNvSpPr>
          <p:nvPr/>
        </p:nvSpPr>
        <p:spPr>
          <a:xfrm>
            <a:off x="971550" y="4707677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$1,556,000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C07F2F2-73C0-937A-D343-6C736E49FBF1}"/>
              </a:ext>
            </a:extLst>
          </p:cNvPr>
          <p:cNvSpPr txBox="1">
            <a:spLocks/>
          </p:cNvSpPr>
          <p:nvPr/>
        </p:nvSpPr>
        <p:spPr>
          <a:xfrm>
            <a:off x="982132" y="4203693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Recommended Funding</a:t>
            </a:r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48B53F7F-3243-9D63-4942-5D44DFAE0D28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DB06926-55C0-48C4-8323-C58266840446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0B5C5BAB-22CA-0FB1-2945-1FE050F1E29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664960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750159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Harden Parkway Path and Safe Routes to School Project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B6805E-7AF4-6062-89A6-B3DA315FB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3084" y="2788364"/>
            <a:ext cx="5456190" cy="17444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4-to-2 lane road diet on Harden Parkway with a 2-way separated and protected multiuse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Stormwater improvements, accessible sidewalks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High visibility crosswalks and curb extensions between McKinnon Street to El Dorado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Roundabout at Harden Parkway and McKinnon Street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C13E038-1BBF-4CBE-33E7-EABF923100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3666" y="2284381"/>
            <a:ext cx="5230283" cy="3159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Project Details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FA749-5BDA-CAB8-7721-75B8CA4C7C0F}"/>
              </a:ext>
            </a:extLst>
          </p:cNvPr>
          <p:cNvSpPr txBox="1">
            <a:spLocks/>
          </p:cNvSpPr>
          <p:nvPr/>
        </p:nvSpPr>
        <p:spPr>
          <a:xfrm>
            <a:off x="861868" y="6309822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17</a:t>
            </a:fld>
            <a:endParaRPr lang="en-US" sz="110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FDC7F-B5A8-297E-9389-28128510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7" t="2291" r="917" b="-144"/>
          <a:stretch/>
        </p:blipFill>
        <p:spPr>
          <a:xfrm>
            <a:off x="6419274" y="1604182"/>
            <a:ext cx="5148095" cy="48800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CFAD2-0623-8AD0-8987-6EAECA3E4A3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2DE3FD7-2F42-4DC3-B927-BDD03664C73F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E238-0C56-CB37-C0FC-E6C0423A505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666266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D0FAB02-BFBA-FC74-F6EC-A1D19FC4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1092712"/>
            <a:ext cx="9713214" cy="610863"/>
          </a:xfrm>
        </p:spPr>
        <p:txBody>
          <a:bodyPr>
            <a:noAutofit/>
          </a:bodyPr>
          <a:lstStyle/>
          <a:p>
            <a:r>
              <a:rPr lang="en-US"/>
              <a:t>Quick-Build Grant Application Overview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537BC9-AB55-D739-271C-30198F0AB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8" y="2289363"/>
            <a:ext cx="10624736" cy="27952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4 applications submitted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More than $732,000 requested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Application scores favored projects that:</a:t>
            </a:r>
          </a:p>
          <a:p>
            <a:pPr marL="971550" lvl="1" indent="-285750"/>
            <a:r>
              <a:rPr lang="en-US" sz="2400"/>
              <a:t>Use semi-permanent materials to test a concept that quickly addresses a safety need</a:t>
            </a:r>
          </a:p>
          <a:p>
            <a:pPr marL="971550" lvl="1" indent="-285750"/>
            <a:r>
              <a:rPr lang="en-US" sz="2400"/>
              <a:t>Continuously engages the community throughout the duration of the project</a:t>
            </a:r>
          </a:p>
          <a:p>
            <a:pPr marL="971550" lvl="1" indent="-285750"/>
            <a:r>
              <a:rPr lang="en-US" sz="2400"/>
              <a:t>Measures progress and performance</a:t>
            </a:r>
          </a:p>
          <a:p>
            <a:pPr marL="971550" lvl="1" indent="-285750"/>
            <a:r>
              <a:rPr lang="en-US" sz="2400"/>
              <a:t>Provides a foundation for potential permanent infrastructure.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CCE9F-B9B5-1C13-0081-9AB3E46608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18</a:t>
            </a:fld>
            <a:endParaRPr lang="en-US"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1ED56-AB0E-E2C7-3931-8B833B2D75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12A34C8-E508-456E-83A3-6285C0FA0EBB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C8CB02-A781-0377-D8BA-8317394733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752962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64" y="695651"/>
            <a:ext cx="8808050" cy="610863"/>
          </a:xfrm>
        </p:spPr>
        <p:txBody>
          <a:bodyPr>
            <a:normAutofit/>
          </a:bodyPr>
          <a:lstStyle/>
          <a:p>
            <a:r>
              <a:rPr lang="en-US"/>
              <a:t>Recommended Funding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57C5E-18E0-565B-A3D9-E38057AEAF2F}"/>
              </a:ext>
            </a:extLst>
          </p:cNvPr>
          <p:cNvSpPr txBox="1"/>
          <p:nvPr/>
        </p:nvSpPr>
        <p:spPr>
          <a:xfrm>
            <a:off x="6788727" y="5345668"/>
            <a:ext cx="4450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Pop-up at MLK Elementary School, Seaside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67B936F-0B88-5FC3-D408-C044E6D0BEB2}"/>
              </a:ext>
            </a:extLst>
          </p:cNvPr>
          <p:cNvSpPr txBox="1">
            <a:spLocks/>
          </p:cNvSpPr>
          <p:nvPr/>
        </p:nvSpPr>
        <p:spPr>
          <a:xfrm>
            <a:off x="879190" y="6304512"/>
            <a:ext cx="413558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19</a:t>
            </a:fld>
            <a:endParaRPr lang="en-US" sz="110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F26B5091-D645-2AEF-5645-AB5F767CB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467267"/>
              </p:ext>
            </p:extLst>
          </p:nvPr>
        </p:nvGraphicFramePr>
        <p:xfrm>
          <a:off x="651164" y="1614507"/>
          <a:ext cx="10889672" cy="25383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922654">
                  <a:extLst>
                    <a:ext uri="{9D8B030D-6E8A-4147-A177-3AD203B41FA5}">
                      <a16:colId xmlns:a16="http://schemas.microsoft.com/office/drawing/2014/main" val="2946769114"/>
                    </a:ext>
                  </a:extLst>
                </a:gridCol>
                <a:gridCol w="1440873">
                  <a:extLst>
                    <a:ext uri="{9D8B030D-6E8A-4147-A177-3AD203B41FA5}">
                      <a16:colId xmlns:a16="http://schemas.microsoft.com/office/drawing/2014/main" val="2499814758"/>
                    </a:ext>
                  </a:extLst>
                </a:gridCol>
                <a:gridCol w="868218">
                  <a:extLst>
                    <a:ext uri="{9D8B030D-6E8A-4147-A177-3AD203B41FA5}">
                      <a16:colId xmlns:a16="http://schemas.microsoft.com/office/drawing/2014/main" val="2358359284"/>
                    </a:ext>
                  </a:extLst>
                </a:gridCol>
                <a:gridCol w="1657927">
                  <a:extLst>
                    <a:ext uri="{9D8B030D-6E8A-4147-A177-3AD203B41FA5}">
                      <a16:colId xmlns:a16="http://schemas.microsoft.com/office/drawing/2014/main" val="3943957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Projects, Ranked 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Sponsor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Score (50)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Recommended Funding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717377"/>
                  </a:ext>
                </a:extLst>
              </a:tr>
              <a:tr h="452037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/>
                        <a:t>East Market Street Cycle Track Quick Build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Salinas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44.6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$326,000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998288"/>
                  </a:ext>
                </a:extLst>
              </a:tr>
              <a:tr h="451104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/>
                        <a:t>Madison/Herrmann/Larkin Traffic Circle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Monterey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41.6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$119,120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485057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/>
                        <a:t>Division Street Bike Lanes &amp; SRTS Crosswalk Upgrades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King City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40.4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$117,380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021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algn="l" fontAlgn="ctr"/>
                      <a:r>
                        <a:rPr lang="en-US"/>
                        <a:t>Countywide Bicycle Facilities - Blanco Road and Inter-garrison Road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Monterey County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35.8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7820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C1034-F830-EB60-F2A2-34B77C16A02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19</a:t>
            </a:fld>
            <a:endParaRPr lang="en-US">
              <a:latin typeface="+mn-lt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EF996F-8BB6-2ABE-5E88-C1A80821827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1A27761-3CD5-46BC-8362-41816A5B1280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122A81-2D4F-EAF4-6C11-0EC3E70CCCE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054166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CAC9EF15-08A3-406D-9236-76A5454D5F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r="22731"/>
          <a:stretch/>
        </p:blipFill>
        <p:spPr>
          <a:xfrm>
            <a:off x="6096000" y="-22543"/>
            <a:ext cx="6096000" cy="6903086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 anchor="b"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/>
              <a:t>Program Overview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Fund Estimate – </a:t>
            </a:r>
            <a:r>
              <a:rPr lang="en-US" sz="2000" i="1"/>
              <a:t>adopted March 2023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/>
              <a:t>Projects Recommended for Funding</a:t>
            </a:r>
          </a:p>
          <a:p>
            <a:pPr marL="1028700" lvl="1" indent="-342900">
              <a:buFont typeface="+mj-lt"/>
              <a:buAutoNum type="arabicPeriod"/>
            </a:pPr>
            <a:r>
              <a:rPr lang="en-US" sz="2000" i="1"/>
              <a:t>Competitive Grant Program</a:t>
            </a:r>
          </a:p>
          <a:p>
            <a:pPr marL="1028700" lvl="1" indent="-342900">
              <a:buFont typeface="+mj-lt"/>
              <a:buAutoNum type="arabicPeriod"/>
            </a:pPr>
            <a:r>
              <a:rPr lang="en-US" sz="2000" i="1"/>
              <a:t>Quick-Build Grant Program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3B7DE-F715-0504-6D06-851C9245C8B6}"/>
              </a:ext>
            </a:extLst>
          </p:cNvPr>
          <p:cNvSpPr txBox="1"/>
          <p:nvPr/>
        </p:nvSpPr>
        <p:spPr>
          <a:xfrm>
            <a:off x="8417249" y="6477238"/>
            <a:ext cx="377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Pacific Grove Point </a:t>
            </a:r>
            <a:r>
              <a:rPr lang="en-US" err="1"/>
              <a:t>Pinos</a:t>
            </a:r>
            <a:r>
              <a:rPr lang="en-US"/>
              <a:t> Trail Project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E20B9C-9EE9-6D39-D751-D231F4C967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B714F71-B375-4C7C-9752-47648412F906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23F35-8124-5F4F-66FF-CC04E47D19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19A8C-7D6A-C934-33C1-6637734896E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20</a:t>
            </a:fld>
            <a:endParaRPr lang="en-US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08CBA5-1755-48AF-B3C1-F626B53F9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7294" y="278129"/>
            <a:ext cx="8277412" cy="6396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F1536-3B04-5B90-B299-0CBCD79EB88E}"/>
              </a:ext>
            </a:extLst>
          </p:cNvPr>
          <p:cNvSpPr txBox="1"/>
          <p:nvPr/>
        </p:nvSpPr>
        <p:spPr>
          <a:xfrm>
            <a:off x="8653879" y="965255"/>
            <a:ext cx="3161654" cy="193899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2 of 3 projects recommended for funding are within a disadvantaged community (designated by the federal </a:t>
            </a:r>
            <a:r>
              <a:rPr lang="en-US" sz="2000">
                <a:solidFill>
                  <a:schemeClr val="bg1"/>
                </a:solidFill>
                <a:hlinkClick r:id="rId3"/>
              </a:rPr>
              <a:t>Justice40 Initiative</a:t>
            </a:r>
            <a:r>
              <a:rPr lang="en-US" sz="200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779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8795274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East Market Street Cycle Track Quick Build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D87C-4E51-52AF-4846-5ACD6842D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2340123" cy="574318"/>
          </a:xfrm>
        </p:spPr>
        <p:txBody>
          <a:bodyPr/>
          <a:lstStyle/>
          <a:p>
            <a:r>
              <a:rPr lang="en-US"/>
              <a:t>City of Salinas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DAAEC8-0A61-779A-C514-AFFB27A7D4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Project Sponsor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54E48B-9C2D-DAEB-F2AD-006C271147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4023" y="3499157"/>
            <a:ext cx="4838700" cy="6367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Installation of a raised median where a striped buffer currently exists on East Market St from Eucalyptus Dr to Williams 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The raised median cycle tracks would serve as a buffer between on-street parking and the bike lanes, protecting bicyclists from the door zone of parked cars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The raised median would prevent drivers from encroaching into or outright blocking the bike lane</a:t>
            </a:r>
          </a:p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CA56A1A-D006-5E71-DE27-4CB4283509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4023" y="3128253"/>
            <a:ext cx="4838700" cy="315915"/>
          </a:xfrm>
        </p:spPr>
        <p:txBody>
          <a:bodyPr/>
          <a:lstStyle/>
          <a:p>
            <a:r>
              <a:rPr lang="en-US"/>
              <a:t>Project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A4CFCE-E273-9073-59A1-62F3BF9E481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>
              <a:latin typeface="+mn-lt"/>
            </a:endParaRP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FDC7F-B5A8-297E-9389-28128510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47" r="1264" b="-147"/>
          <a:stretch/>
        </p:blipFill>
        <p:spPr>
          <a:xfrm>
            <a:off x="6096000" y="1604182"/>
            <a:ext cx="5471369" cy="45893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52F5893-F3FF-2B72-478C-3F1B58B3D2B0}"/>
              </a:ext>
            </a:extLst>
          </p:cNvPr>
          <p:cNvSpPr txBox="1">
            <a:spLocks/>
          </p:cNvSpPr>
          <p:nvPr/>
        </p:nvSpPr>
        <p:spPr>
          <a:xfrm>
            <a:off x="3292623" y="2667969"/>
            <a:ext cx="2608259" cy="574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$326,000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7CFD4BB-0254-4848-583D-ABAF266B90FA}"/>
              </a:ext>
            </a:extLst>
          </p:cNvPr>
          <p:cNvSpPr txBox="1">
            <a:spLocks/>
          </p:cNvSpPr>
          <p:nvPr/>
        </p:nvSpPr>
        <p:spPr>
          <a:xfrm>
            <a:off x="3292623" y="2297065"/>
            <a:ext cx="2553418" cy="315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Recommended Funding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D3B1DD3D-197B-76BD-B6E8-A395CBA848B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44718939-2894-4C4B-AD34-87A3E29EE931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BB13FD28-31CC-F68A-C347-CC47C5E69BC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896478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8786728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Madison/Herrmann/Larkin Traffic Circle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70D34-9ABE-3C4B-345C-097F8A5694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City of Monterey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273887-00C9-E909-CCEF-1D4D9BB02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Project Sponsor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6302FC9-4A8C-91C3-FBC1-088C1E7389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4023" y="3524702"/>
            <a:ext cx="4838700" cy="636754"/>
          </a:xfrm>
        </p:spPr>
        <p:txBody>
          <a:bodyPr/>
          <a:lstStyle/>
          <a:p>
            <a:r>
              <a:rPr lang="en-US"/>
              <a:t>The addition of a traffic circle and striped medians with vertical elements will: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Reduce vehicle speeds on the intersection approaches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Reduce vehicle speeds through the intersection and at pedestrian crossings on the intersection departures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Provide better visibility of pedestrians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Provide placemaking opportunity for Monterey High School Students and neighbors, reminding drivers of the presence of pedestrians and student drivers </a:t>
            </a:r>
          </a:p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2A1348-5028-76B4-A68D-974C01B81A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4023" y="3153798"/>
            <a:ext cx="4838700" cy="315915"/>
          </a:xfrm>
        </p:spPr>
        <p:txBody>
          <a:bodyPr/>
          <a:lstStyle/>
          <a:p>
            <a:r>
              <a:rPr lang="en-US"/>
              <a:t>Project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300E61-B106-8051-E172-82A43EF9E59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22</a:t>
            </a:fld>
            <a:endParaRPr lang="en-US">
              <a:latin typeface="+mn-lt"/>
            </a:endParaRP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FDC7F-B5A8-297E-9389-28128510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t="453" r="5923" b="257"/>
          <a:stretch/>
        </p:blipFill>
        <p:spPr>
          <a:xfrm>
            <a:off x="6096000" y="1636776"/>
            <a:ext cx="5471369" cy="455676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C84C8BD-4416-3FA8-40E9-8AD63770AF15}"/>
              </a:ext>
            </a:extLst>
          </p:cNvPr>
          <p:cNvSpPr txBox="1">
            <a:spLocks/>
          </p:cNvSpPr>
          <p:nvPr/>
        </p:nvSpPr>
        <p:spPr>
          <a:xfrm>
            <a:off x="3292623" y="2667969"/>
            <a:ext cx="2608259" cy="574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$119,120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A87A036-8E8B-C34B-EDCD-F2A730BB212F}"/>
              </a:ext>
            </a:extLst>
          </p:cNvPr>
          <p:cNvSpPr txBox="1">
            <a:spLocks/>
          </p:cNvSpPr>
          <p:nvPr/>
        </p:nvSpPr>
        <p:spPr>
          <a:xfrm>
            <a:off x="3292623" y="2297065"/>
            <a:ext cx="2553418" cy="315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Recommended Funding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FF654F24-A01B-9C7C-8C32-615493FBB4FD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AFE2655E-5E15-4CBA-BE2C-C36E3CE1575A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11CA564B-90C9-786F-DF00-E94EF153E47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536585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692583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Division Street Bike Lanes &amp; SRTS Crosswalk Upgrades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C9AAF0-AAD9-B509-CC69-5FAFBEAC2D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City of King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A2892E-D725-8280-9B85-92060F817C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2340123" cy="315915"/>
          </a:xfrm>
        </p:spPr>
        <p:txBody>
          <a:bodyPr/>
          <a:lstStyle/>
          <a:p>
            <a:r>
              <a:rPr lang="en-US"/>
              <a:t>Project Sponsor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350ED73-51F7-4DF3-DEE7-C64C14CB9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7341" y="3483989"/>
            <a:ext cx="4838700" cy="6367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Division St from Canal St to 1</a:t>
            </a:r>
            <a:r>
              <a:rPr lang="en-US" baseline="30000"/>
              <a:t>st</a:t>
            </a:r>
            <a:r>
              <a:rPr lang="en-US"/>
              <a:t> St and at the intersections of Fairview/Division and Pearl/Russ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Reduce lane widths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Provide high visibility crosswalks and curb ramps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Provide buffered and/or protected bike 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project’s improvements are anticipated to reduce collisions and near misses for motor vehicles, pedestrians, and bicyclists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28A0B6-8976-0C33-D8AA-013E50AF5E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7341" y="3113085"/>
            <a:ext cx="4838700" cy="315915"/>
          </a:xfrm>
        </p:spPr>
        <p:txBody>
          <a:bodyPr/>
          <a:lstStyle/>
          <a:p>
            <a:r>
              <a:rPr lang="en-US"/>
              <a:t>Project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663561-8D30-FA90-C5A2-6B8FCBFA90F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23</a:t>
            </a:fld>
            <a:endParaRPr lang="en-US">
              <a:latin typeface="+mn-lt"/>
            </a:endParaRP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FDC7F-B5A8-297E-9389-28128510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" t="993" r="-173"/>
          <a:stretch/>
        </p:blipFill>
        <p:spPr>
          <a:xfrm>
            <a:off x="6181930" y="1604182"/>
            <a:ext cx="4755541" cy="495329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DC323F3-D7B2-0FA0-D0F8-801C84C7098C}"/>
              </a:ext>
            </a:extLst>
          </p:cNvPr>
          <p:cNvSpPr txBox="1">
            <a:spLocks/>
          </p:cNvSpPr>
          <p:nvPr/>
        </p:nvSpPr>
        <p:spPr>
          <a:xfrm>
            <a:off x="3292623" y="2667969"/>
            <a:ext cx="2608259" cy="574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$117,380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ED04739-278A-E468-CB1C-DCC00305D450}"/>
              </a:ext>
            </a:extLst>
          </p:cNvPr>
          <p:cNvSpPr txBox="1">
            <a:spLocks/>
          </p:cNvSpPr>
          <p:nvPr/>
        </p:nvSpPr>
        <p:spPr>
          <a:xfrm>
            <a:off x="3292623" y="2297065"/>
            <a:ext cx="2553418" cy="315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Recommended Funding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2A637A57-9D53-F71C-1752-208563A7DB3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D60C2B03-FD9D-422C-91FC-2A8C0E553069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0CEA86DA-87FF-E47D-4D3B-B4676EB1995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957410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A575-1C9D-7E2F-4739-CBAD3767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753" y="853425"/>
            <a:ext cx="6217065" cy="610863"/>
          </a:xfrm>
        </p:spPr>
        <p:txBody>
          <a:bodyPr>
            <a:normAutofit/>
          </a:bodyPr>
          <a:lstStyle/>
          <a:p>
            <a:r>
              <a:rPr lang="en-US"/>
              <a:t>Staff Recommendation</a:t>
            </a: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40A7D7E9-6601-D957-6A22-E9333AE58371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3542238307"/>
              </p:ext>
            </p:extLst>
          </p:nvPr>
        </p:nvGraphicFramePr>
        <p:xfrm>
          <a:off x="1007390" y="1609347"/>
          <a:ext cx="9936835" cy="43695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144718">
                  <a:extLst>
                    <a:ext uri="{9D8B030D-6E8A-4147-A177-3AD203B41FA5}">
                      <a16:colId xmlns:a16="http://schemas.microsoft.com/office/drawing/2014/main" val="2952485253"/>
                    </a:ext>
                  </a:extLst>
                </a:gridCol>
                <a:gridCol w="2792117">
                  <a:extLst>
                    <a:ext uri="{9D8B030D-6E8A-4147-A177-3AD203B41FA5}">
                      <a16:colId xmlns:a16="http://schemas.microsoft.com/office/drawing/2014/main" val="566655424"/>
                    </a:ext>
                  </a:extLst>
                </a:gridCol>
              </a:tblGrid>
              <a:tr h="4855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/>
                        <a:t>Budget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750629"/>
                  </a:ext>
                </a:extLst>
              </a:tr>
              <a:tr h="4855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Total Competitive Funds Available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$9,750,000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02687761"/>
                  </a:ext>
                </a:extLst>
              </a:tr>
              <a:tr h="4855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Competitive Program Funding Recommendation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$9,975,500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7189184"/>
                  </a:ext>
                </a:extLst>
              </a:tr>
              <a:tr h="4855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Balance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-$225,500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55521543"/>
                  </a:ext>
                </a:extLst>
              </a:tr>
              <a:tr h="4855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Total Quick-Build Funds Available 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$1,000,000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78184"/>
                  </a:ext>
                </a:extLst>
              </a:tr>
              <a:tr h="4855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Quick-Build Funding Recommendation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$562,500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45425215"/>
                  </a:ext>
                </a:extLst>
              </a:tr>
              <a:tr h="4855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Balance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$437,500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23242726"/>
                  </a:ext>
                </a:extLst>
              </a:tr>
              <a:tr h="4855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Total Funding Available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$10,750,000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12564260"/>
                  </a:ext>
                </a:extLst>
              </a:tr>
              <a:tr h="4855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Total Funding Recommendation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/>
                        <a:t>$10,538,000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62434981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47E97-884D-D4AF-B1B4-E006130035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24</a:t>
            </a:fld>
            <a:endParaRPr lang="en-US">
              <a:latin typeface="+mn-lt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686454A-9724-30C5-BBEB-2D05F2FD47D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FD47C6E-6805-477F-A2B0-6F3E3CAFD6B8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2D9016E-06B1-C8BE-1132-69B47AE19E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204620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A575-1C9D-7E2F-4739-CBAD3767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Update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2B65FED-5A06-C953-491C-F4177C331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10057246" cy="27952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Federal Earmark Repurposing request due August 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$1.2 million repurposed funds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TAMC staff is submitting a request for the Harden Parkway Path and Safe Routes to School Project to receive the funds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$1.4 returned to RSTP Reserve for future programming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686454A-9724-30C5-BBEB-2D05F2FD47D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FD47C6E-6805-477F-A2B0-6F3E3CAFD6B8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2D9016E-06B1-C8BE-1132-69B47AE19E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47E97-884D-D4AF-B1B4-E006130035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25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1195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A575-1C9D-7E2F-4739-CBAD3767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7170327" cy="610863"/>
          </a:xfrm>
        </p:spPr>
        <p:txBody>
          <a:bodyPr>
            <a:normAutofit/>
          </a:bodyPr>
          <a:lstStyle/>
          <a:p>
            <a:r>
              <a:rPr lang="en-US"/>
              <a:t>Staff Recommendation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755A6-7DB0-61DE-8950-B8A7A71C84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9741331" cy="2795232"/>
          </a:xfrm>
        </p:spPr>
        <p:txBody>
          <a:bodyPr/>
          <a:lstStyle/>
          <a:p>
            <a:r>
              <a:rPr lang="en-US" sz="2400" b="1"/>
              <a:t>APPROVE</a:t>
            </a:r>
            <a:r>
              <a:rPr lang="en-US" sz="2400"/>
              <a:t> the 2023 Competitive Grants Program of Projects and program $10.538 million of Regional Surface Transportation Program and TDA 2% program funds to the Program of Projects.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47E97-884D-D4AF-B1B4-E006130035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26</a:t>
            </a:fld>
            <a:endParaRPr lang="en-US">
              <a:latin typeface="+mn-lt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E7E0154-893C-AE3D-ADFF-AFEBC39295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EC63E1E-AF11-4F68-BC5F-B7AC51558BAA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DDCB627-2607-8641-FC96-27D4FF9953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911338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767661-63CB-A645-82F2-3B860E338B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/>
              <a:t>Janneke Strause </a:t>
            </a:r>
            <a:r>
              <a:rPr lang="en-US"/>
              <a:t>  </a:t>
            </a:r>
          </a:p>
          <a:p>
            <a:r>
              <a:rPr lang="en-US">
                <a:hlinkClick r:id="rId3"/>
              </a:rPr>
              <a:t>Janneke@tamcmonterey.org</a:t>
            </a:r>
            <a:endParaRPr lang="en-US"/>
          </a:p>
          <a:p>
            <a:r>
              <a:rPr lang="en-US"/>
              <a:t>(831) 775-4410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F0F25866-5DB1-334A-8037-692579FBDE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Comments or questions?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C944911-7CDD-41CC-A7F0-5B0CF85D545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0" r="4562"/>
          <a:stretch/>
        </p:blipFill>
        <p:spPr>
          <a:xfrm>
            <a:off x="0" y="0"/>
            <a:ext cx="6096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853EAA-4A44-9C9E-5CD1-30CD2A84ECC9}"/>
              </a:ext>
            </a:extLst>
          </p:cNvPr>
          <p:cNvSpPr txBox="1"/>
          <p:nvPr/>
        </p:nvSpPr>
        <p:spPr>
          <a:xfrm>
            <a:off x="1670942" y="6391275"/>
            <a:ext cx="442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Downtown Salinas Complete Streets Project</a:t>
            </a:r>
          </a:p>
        </p:txBody>
      </p:sp>
    </p:spTree>
    <p:extLst>
      <p:ext uri="{BB962C8B-B14F-4D97-AF65-F5344CB8AC3E}">
        <p14:creationId xmlns:p14="http://schemas.microsoft.com/office/powerpoint/2010/main" val="2336677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39315B-8AAE-A946-ABBF-894F2E4B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</p:spPr>
        <p:txBody>
          <a:bodyPr anchor="b">
            <a:normAutofit/>
          </a:bodyPr>
          <a:lstStyle/>
          <a:p>
            <a:r>
              <a:rPr lang="en-US"/>
              <a:t>Program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EFD4E-3C68-714D-803E-EF85A323B9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71550" y="6332220"/>
            <a:ext cx="523240" cy="247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19" name="Text Placeholder 13">
            <a:extLst>
              <a:ext uri="{FF2B5EF4-FFF2-40B4-BE49-F238E27FC236}">
                <a16:creationId xmlns:a16="http://schemas.microsoft.com/office/drawing/2014/main" id="{9036A2EC-AB83-5313-B024-B1226B8D34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899400"/>
              </p:ext>
            </p:extLst>
          </p:nvPr>
        </p:nvGraphicFramePr>
        <p:xfrm>
          <a:off x="952500" y="1939108"/>
          <a:ext cx="10352810" cy="2438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2B223E-30A5-A0DD-2570-F30756C9759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E81847C-7783-4271-BD5E-B03BDA4F99F7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58BCB-1B70-0FE4-30F4-43F313D857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521537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FF5F-6DFB-0D49-B8B1-661F7E78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22" y="640646"/>
            <a:ext cx="7560545" cy="610863"/>
          </a:xfrm>
        </p:spPr>
        <p:txBody>
          <a:bodyPr>
            <a:normAutofit/>
          </a:bodyPr>
          <a:lstStyle/>
          <a:p>
            <a:r>
              <a:rPr lang="en-US" b="1"/>
              <a:t>Fund Estimate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59D5C-769B-454A-A6E2-A988BC5DEF3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71550" y="6332220"/>
            <a:ext cx="523240" cy="247651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3032135-BED3-EA38-0457-44508551A26A}"/>
              </a:ext>
            </a:extLst>
          </p:cNvPr>
          <p:cNvGraphicFramePr>
            <a:graphicFrameLocks noGrp="1"/>
          </p:cNvGraphicFramePr>
          <p:nvPr>
            <p:ph type="tbl" sz="quarter" idx="10"/>
            <p:extLst>
              <p:ext uri="{D42A27DB-BD31-4B8C-83A1-F6EECF244321}">
                <p14:modId xmlns:p14="http://schemas.microsoft.com/office/powerpoint/2010/main" val="925878111"/>
              </p:ext>
            </p:extLst>
          </p:nvPr>
        </p:nvGraphicFramePr>
        <p:xfrm>
          <a:off x="614422" y="1448050"/>
          <a:ext cx="10960122" cy="47138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93286">
                  <a:extLst>
                    <a:ext uri="{9D8B030D-6E8A-4147-A177-3AD203B41FA5}">
                      <a16:colId xmlns:a16="http://schemas.microsoft.com/office/drawing/2014/main" val="2227018490"/>
                    </a:ext>
                  </a:extLst>
                </a:gridCol>
                <a:gridCol w="3666836">
                  <a:extLst>
                    <a:ext uri="{9D8B030D-6E8A-4147-A177-3AD203B41FA5}">
                      <a16:colId xmlns:a16="http://schemas.microsoft.com/office/drawing/2014/main" val="834400287"/>
                    </a:ext>
                  </a:extLst>
                </a:gridCol>
              </a:tblGrid>
              <a:tr h="1212188">
                <a:tc>
                  <a:txBody>
                    <a:bodyPr/>
                    <a:lstStyle/>
                    <a:p>
                      <a:r>
                        <a:rPr lang="en-US" sz="2000"/>
                        <a:t>Regional Surface Transportation Program &amp;</a:t>
                      </a:r>
                    </a:p>
                    <a:p>
                      <a:r>
                        <a:rPr lang="en-US" sz="2000"/>
                        <a:t>Transportation Development Act 2%</a:t>
                      </a:r>
                    </a:p>
                    <a:p>
                      <a:r>
                        <a:rPr lang="en-US" sz="2000"/>
                        <a:t>Fiscal Years 2023/24/25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/>
                        <a:t>$18,000,000</a:t>
                      </a:r>
                    </a:p>
                    <a:p>
                      <a:pPr algn="r"/>
                      <a:r>
                        <a:rPr lang="en-US" sz="2000" b="0" u="sng"/>
                        <a:t>$750,000</a:t>
                      </a:r>
                    </a:p>
                    <a:p>
                      <a:pPr algn="r"/>
                      <a:r>
                        <a:rPr lang="en-US" sz="2000"/>
                        <a:t>$18,750,000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903695"/>
                  </a:ext>
                </a:extLst>
              </a:tr>
              <a:tr h="583616">
                <a:tc>
                  <a:txBody>
                    <a:bodyPr/>
                    <a:lstStyle/>
                    <a:p>
                      <a:r>
                        <a:rPr lang="en-US" sz="2000"/>
                        <a:t>Reserve (10% of the RSTP estimate)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$1,800,000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4105686"/>
                  </a:ext>
                </a:extLst>
              </a:tr>
              <a:tr h="583616">
                <a:tc>
                  <a:txBody>
                    <a:bodyPr/>
                    <a:lstStyle/>
                    <a:p>
                      <a:r>
                        <a:rPr lang="en-US" sz="2000"/>
                        <a:t>Salinas Rail Project Set Aside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$2,600,000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2005929"/>
                  </a:ext>
                </a:extLst>
              </a:tr>
              <a:tr h="583616">
                <a:tc>
                  <a:txBody>
                    <a:bodyPr/>
                    <a:lstStyle/>
                    <a:p>
                      <a:r>
                        <a:rPr lang="en-US" sz="2000"/>
                        <a:t>Fair Share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$3,600,000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7509402"/>
                  </a:ext>
                </a:extLst>
              </a:tr>
              <a:tr h="583616">
                <a:tc>
                  <a:txBody>
                    <a:bodyPr/>
                    <a:lstStyle/>
                    <a:p>
                      <a:r>
                        <a:rPr lang="en-US" sz="2000"/>
                        <a:t>Total Funds in Competitive Grant Program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/>
                        <a:t>$10,750,000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110483"/>
                  </a:ext>
                </a:extLst>
              </a:tr>
              <a:tr h="583616">
                <a:tc>
                  <a:txBody>
                    <a:bodyPr/>
                    <a:lstStyle/>
                    <a:p>
                      <a:pPr lvl="1"/>
                      <a:r>
                        <a:rPr lang="en-US" sz="2000" i="1"/>
                        <a:t>Quick-Build Project Pilot Program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i="1"/>
                        <a:t>$1,000,000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03588060"/>
                  </a:ext>
                </a:extLst>
              </a:tr>
              <a:tr h="583616">
                <a:tc>
                  <a:txBody>
                    <a:bodyPr/>
                    <a:lstStyle/>
                    <a:p>
                      <a:pPr lvl="1"/>
                      <a:r>
                        <a:rPr lang="en-US" sz="2000" i="1"/>
                        <a:t>Competitive Grant Funding</a:t>
                      </a:r>
                    </a:p>
                  </a:txBody>
                  <a:tcPr anchor="ctr">
                    <a:solidFill>
                      <a:srgbClr val="E9EF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i="1"/>
                        <a:t>$9,750,000</a:t>
                      </a:r>
                    </a:p>
                  </a:txBody>
                  <a:tcPr anchor="ctr">
                    <a:solidFill>
                      <a:srgbClr val="E9E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879907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D521F5-D796-660B-F2B3-C7AAA9FCD47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2B52772-BE58-473A-B2AD-DE39D3DA89D3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CB884-014E-9204-C542-6BD1F74CD0C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94790" y="6332220"/>
            <a:ext cx="1313180" cy="247651"/>
          </a:xfrm>
        </p:spPr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556310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D0FAB02-BFBA-FC74-F6EC-A1D19FC4F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1084167"/>
            <a:ext cx="9713214" cy="610863"/>
          </a:xfrm>
        </p:spPr>
        <p:txBody>
          <a:bodyPr>
            <a:noAutofit/>
          </a:bodyPr>
          <a:lstStyle/>
          <a:p>
            <a:r>
              <a:rPr lang="en-US"/>
              <a:t>Competitive Grant Application Overview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537BC9-AB55-D739-271C-30198F0AB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8" y="2289362"/>
            <a:ext cx="10609238" cy="404285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12 applications submitted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More than $22.7 million requested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Application scores favored projects that:</a:t>
            </a:r>
          </a:p>
          <a:p>
            <a:pPr marL="971550" lvl="1" indent="-285750"/>
            <a:r>
              <a:rPr lang="en-US" sz="2400"/>
              <a:t>Improve regional routes with high traffic volumes</a:t>
            </a:r>
          </a:p>
          <a:p>
            <a:pPr marL="971550" lvl="1" indent="-285750"/>
            <a:r>
              <a:rPr lang="en-US" sz="2400"/>
              <a:t>Include bicycle and pedestrian facilities and safety enhancements</a:t>
            </a:r>
          </a:p>
          <a:p>
            <a:pPr marL="971550" lvl="1" indent="-285750"/>
            <a:r>
              <a:rPr lang="en-US" sz="2400"/>
              <a:t>Benefit disadvantaged communities and people with disabilities</a:t>
            </a:r>
          </a:p>
          <a:p>
            <a:pPr marL="971550" lvl="1" indent="-285750"/>
            <a:r>
              <a:rPr lang="en-US" sz="2400"/>
              <a:t>Have already started environmental review and/or design</a:t>
            </a:r>
          </a:p>
          <a:p>
            <a:pPr marL="971550" lvl="1" indent="-285750"/>
            <a:r>
              <a:rPr lang="en-US" sz="2400"/>
              <a:t>Are sponsored by jurisdictions with a proven track record to deliver projects on time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CCE9F-B9B5-1C13-0081-9AB3E46608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>
              <a:latin typeface="+mn-lt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415DFD3-7F85-4389-B29E-B57E6893DB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EC004A-C20F-4519-B2FC-50CDDE7771F2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17B08CB-922D-0A36-73EE-B77904728F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94790" y="6332220"/>
            <a:ext cx="1313180" cy="247651"/>
          </a:xfrm>
        </p:spPr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583002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64" y="169185"/>
            <a:ext cx="8808050" cy="610863"/>
          </a:xfrm>
        </p:spPr>
        <p:txBody>
          <a:bodyPr>
            <a:normAutofit/>
          </a:bodyPr>
          <a:lstStyle/>
          <a:p>
            <a:r>
              <a:rPr lang="en-US"/>
              <a:t>Recommended Funding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557C5E-18E0-565B-A3D9-E38057AEAF2F}"/>
              </a:ext>
            </a:extLst>
          </p:cNvPr>
          <p:cNvSpPr txBox="1"/>
          <p:nvPr/>
        </p:nvSpPr>
        <p:spPr>
          <a:xfrm>
            <a:off x="6788727" y="5345668"/>
            <a:ext cx="4450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Pop-up at MLK Elementary School, Seaside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67B936F-0B88-5FC3-D408-C044E6D0BEB2}"/>
              </a:ext>
            </a:extLst>
          </p:cNvPr>
          <p:cNvSpPr txBox="1">
            <a:spLocks/>
          </p:cNvSpPr>
          <p:nvPr/>
        </p:nvSpPr>
        <p:spPr>
          <a:xfrm>
            <a:off x="879190" y="6304512"/>
            <a:ext cx="413558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6</a:t>
            </a:fld>
            <a:endParaRPr lang="en-US" sz="110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9DB65264-7018-0088-2C55-97E95E81D9E2}"/>
              </a:ext>
            </a:extLst>
          </p:cNvPr>
          <p:cNvSpPr txBox="1">
            <a:spLocks/>
          </p:cNvSpPr>
          <p:nvPr/>
        </p:nvSpPr>
        <p:spPr>
          <a:xfrm>
            <a:off x="1494790" y="6299467"/>
            <a:ext cx="1931901" cy="355065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>
                <a:solidFill>
                  <a:schemeClr val="bg1"/>
                </a:solidFill>
                <a:latin typeface="+mj-lt"/>
              </a:rPr>
              <a:t>Competitive Grants Program</a:t>
            </a:r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23D55012-E80E-1A35-3509-C57A16315F09}"/>
              </a:ext>
            </a:extLst>
          </p:cNvPr>
          <p:cNvSpPr txBox="1">
            <a:spLocks/>
          </p:cNvSpPr>
          <p:nvPr/>
        </p:nvSpPr>
        <p:spPr>
          <a:xfrm>
            <a:off x="3536373" y="6332220"/>
            <a:ext cx="1313180" cy="247651"/>
          </a:xfrm>
          <a:prstGeom prst="rect">
            <a:avLst/>
          </a:prstGeom>
        </p:spPr>
        <p:txBody>
          <a:bodyPr anchor="t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4C81F76-4410-4D17-A551-F98AAEC422F0}" type="datetime4">
              <a:rPr lang="en-US" smtClean="0">
                <a:solidFill>
                  <a:schemeClr val="bg1"/>
                </a:solidFill>
              </a:rPr>
              <a:t>August 23, 2023</a:t>
            </a:fld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F26B5091-D645-2AEF-5645-AB5F767CB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64123"/>
              </p:ext>
            </p:extLst>
          </p:nvPr>
        </p:nvGraphicFramePr>
        <p:xfrm>
          <a:off x="651164" y="894080"/>
          <a:ext cx="10889672" cy="583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922654">
                  <a:extLst>
                    <a:ext uri="{9D8B030D-6E8A-4147-A177-3AD203B41FA5}">
                      <a16:colId xmlns:a16="http://schemas.microsoft.com/office/drawing/2014/main" val="2946769114"/>
                    </a:ext>
                  </a:extLst>
                </a:gridCol>
                <a:gridCol w="1440873">
                  <a:extLst>
                    <a:ext uri="{9D8B030D-6E8A-4147-A177-3AD203B41FA5}">
                      <a16:colId xmlns:a16="http://schemas.microsoft.com/office/drawing/2014/main" val="2499814758"/>
                    </a:ext>
                  </a:extLst>
                </a:gridCol>
                <a:gridCol w="868218">
                  <a:extLst>
                    <a:ext uri="{9D8B030D-6E8A-4147-A177-3AD203B41FA5}">
                      <a16:colId xmlns:a16="http://schemas.microsoft.com/office/drawing/2014/main" val="2358359284"/>
                    </a:ext>
                  </a:extLst>
                </a:gridCol>
                <a:gridCol w="1657927">
                  <a:extLst>
                    <a:ext uri="{9D8B030D-6E8A-4147-A177-3AD203B41FA5}">
                      <a16:colId xmlns:a16="http://schemas.microsoft.com/office/drawing/2014/main" val="39439570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Projects, Ranked 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Sponsor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Score (100)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Recommended Funding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71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/>
                        <a:t>U.S. Highway 101/Broadway Street at San Antonio Drive Roundabout Improvement Project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King City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88.9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$3,519,000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998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/>
                        <a:t>Del Monte Boulevard and Reservation Road Intersection Improvements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Marina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88.1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$1,717,500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485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/>
                        <a:t>MST Countywide Bus Stop Project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MST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83.1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$425,000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021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/>
                        <a:t>West Street Road Diet and Complete Street Project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Soledad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79.2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$2,758,000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78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/>
                        <a:t>Harden Parkway Path and Safe Routes to School Project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Salinas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73.7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$1,556,000</a:t>
                      </a:r>
                    </a:p>
                  </a:txBody>
                  <a:tcPr marL="7620" marR="7620" marT="762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333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/>
                        <a:t>Coe Avenue and General Jim Moore Boulevard and Seaside MS Intersection Improvements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Seaside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71.7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252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/>
                        <a:t>Old Stage Road and Encinal Road Roundabout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Mon. County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70.9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989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/>
                        <a:t>Carmel Valley Road and </a:t>
                      </a:r>
                      <a:r>
                        <a:rPr lang="en-US" err="1"/>
                        <a:t>Laureles</a:t>
                      </a:r>
                      <a:r>
                        <a:rPr lang="en-US"/>
                        <a:t> Grade Roundabout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Mon. County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70.3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686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/>
                        <a:t>Salinas Road and </a:t>
                      </a:r>
                      <a:r>
                        <a:rPr lang="en-US" err="1"/>
                        <a:t>Pajaro</a:t>
                      </a:r>
                      <a:r>
                        <a:rPr lang="en-US"/>
                        <a:t> Project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Mon. County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67.3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205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 err="1"/>
                        <a:t>Prunedale</a:t>
                      </a:r>
                      <a:r>
                        <a:rPr lang="en-US"/>
                        <a:t> Roundabout Project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Mon. County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64.7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698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/>
                        <a:t>Del Monte Avenue/Washington Street Bicycle and Pedestrian Improvements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Monterey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63.7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152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40" lvl="0" algn="l" fontAlgn="ctr"/>
                      <a:r>
                        <a:rPr lang="en-US"/>
                        <a:t>Carmel Valley Road Safety Improvement and Bicycle Lanes Project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Mon. County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56.1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/>
                        <a:t>$0</a:t>
                      </a:r>
                    </a:p>
                  </a:txBody>
                  <a:tcPr marL="7620" marR="7620" marT="762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124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02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19A8C-7D6A-C934-33C1-6637734896E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330329-512B-B111-A8FA-E84808C12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8872" y="224401"/>
            <a:ext cx="8294255" cy="640919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F9DD0A-0215-4278-F547-592129F2ACAF}"/>
              </a:ext>
            </a:extLst>
          </p:cNvPr>
          <p:cNvSpPr txBox="1"/>
          <p:nvPr/>
        </p:nvSpPr>
        <p:spPr>
          <a:xfrm>
            <a:off x="8653879" y="965255"/>
            <a:ext cx="3161654" cy="193899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80% of projects recommended for funding within a disadvantaged community (designated by the federal </a:t>
            </a:r>
            <a:r>
              <a:rPr lang="en-US" sz="2000">
                <a:solidFill>
                  <a:schemeClr val="bg1"/>
                </a:solidFill>
                <a:hlinkClick r:id="rId3"/>
              </a:rPr>
              <a:t>Justice40 Initiative</a:t>
            </a:r>
            <a:r>
              <a:rPr lang="en-US" sz="200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74250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750159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U.S. Highway 101/Broadway Street at San Antonio Drive Roundabout Improvement Project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B6805E-7AF4-6062-89A6-B3DA315FB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3084" y="2788365"/>
            <a:ext cx="5456190" cy="4394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/>
              <a:t>King City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C13E038-1BBF-4CBE-33E7-EABF923100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3666" y="2284381"/>
            <a:ext cx="5230283" cy="3159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Project Sponsor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FA749-5BDA-CAB8-7721-75B8CA4C7C0F}"/>
              </a:ext>
            </a:extLst>
          </p:cNvPr>
          <p:cNvSpPr txBox="1">
            <a:spLocks/>
          </p:cNvSpPr>
          <p:nvPr/>
        </p:nvSpPr>
        <p:spPr>
          <a:xfrm>
            <a:off x="861868" y="6309822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8</a:t>
            </a:fld>
            <a:endParaRPr lang="en-US" sz="110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FDC7F-B5A8-297E-9389-281285108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" t="171" r="2459" b="936"/>
          <a:stretch/>
        </p:blipFill>
        <p:spPr>
          <a:xfrm>
            <a:off x="7016097" y="1604182"/>
            <a:ext cx="4551272" cy="48800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13555EB-6BD7-C503-C3B5-74CAA6D919E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>
              <a:latin typeface="+mn-lt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22778E6-9318-24C7-6562-6C6BFF3D3859}"/>
              </a:ext>
            </a:extLst>
          </p:cNvPr>
          <p:cNvSpPr txBox="1">
            <a:spLocks/>
          </p:cNvSpPr>
          <p:nvPr/>
        </p:nvSpPr>
        <p:spPr>
          <a:xfrm>
            <a:off x="963084" y="3732324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$3,922,000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90AD4C6-2AD4-827F-5881-4E31A9C2A38B}"/>
              </a:ext>
            </a:extLst>
          </p:cNvPr>
          <p:cNvSpPr txBox="1">
            <a:spLocks/>
          </p:cNvSpPr>
          <p:nvPr/>
        </p:nvSpPr>
        <p:spPr>
          <a:xfrm>
            <a:off x="973666" y="3228340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Total Project Cost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6A3F8DD-C58A-405C-17B4-CEFED88D16D2}"/>
              </a:ext>
            </a:extLst>
          </p:cNvPr>
          <p:cNvSpPr txBox="1">
            <a:spLocks/>
          </p:cNvSpPr>
          <p:nvPr/>
        </p:nvSpPr>
        <p:spPr>
          <a:xfrm>
            <a:off x="971550" y="4707677"/>
            <a:ext cx="5456190" cy="439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$3,519,000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39CFBCC-8F7E-217C-7CC5-2CA08DE8791F}"/>
              </a:ext>
            </a:extLst>
          </p:cNvPr>
          <p:cNvSpPr txBox="1">
            <a:spLocks/>
          </p:cNvSpPr>
          <p:nvPr/>
        </p:nvSpPr>
        <p:spPr>
          <a:xfrm>
            <a:off x="982132" y="4203693"/>
            <a:ext cx="5230283" cy="315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Recommended Funding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CDD26179-A160-C8F9-D2B3-BD5470A93C81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F72E392B-1BDE-4181-B575-BD59A4ED4480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AFA855DC-3908-3756-3DC3-E166C805F16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302488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7386AF5-85AE-216F-0372-A4402F6E8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9750159" cy="610863"/>
          </a:xfrm>
        </p:spPr>
        <p:txBody>
          <a:bodyPr>
            <a:noAutofit/>
          </a:bodyPr>
          <a:lstStyle/>
          <a:p>
            <a:pPr marL="91440" lvl="0" algn="l" fontAlgn="ctr"/>
            <a:r>
              <a:rPr lang="en-US" sz="3200"/>
              <a:t>U.S. Highway 101/Broadway Street at San Antonio Drive Roundabout Improvement Project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B6805E-7AF4-6062-89A6-B3DA315FBD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3084" y="2788364"/>
            <a:ext cx="5456190" cy="17444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Roundabout at the U.S. 101/Broadway St and San Antonio Drive intersection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Simplify complex geometry, slow speeds, and eliminate left-turn conflict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Pedestrian crosswalks, refuges, and sidewalks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Provides connection to future San Antonio Trail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Class II bike lanes within the project limits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C13E038-1BBF-4CBE-33E7-EABF923100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3666" y="2284381"/>
            <a:ext cx="5230283" cy="3159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Project Details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3FA749-5BDA-CAB8-7721-75B8CA4C7C0F}"/>
              </a:ext>
            </a:extLst>
          </p:cNvPr>
          <p:cNvSpPr txBox="1">
            <a:spLocks/>
          </p:cNvSpPr>
          <p:nvPr/>
        </p:nvSpPr>
        <p:spPr>
          <a:xfrm>
            <a:off x="861868" y="6309822"/>
            <a:ext cx="523240" cy="2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z="1100" smtClean="0"/>
              <a:pPr/>
              <a:t>9</a:t>
            </a:fld>
            <a:endParaRPr lang="en-US" sz="1100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01BDD1F-8A24-2A24-EB3C-65779F91AD1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326504" y="1722066"/>
            <a:ext cx="4755541" cy="496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F1313-C0B7-A3D5-5E25-755C2D215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" t="171" r="2459" b="936"/>
          <a:stretch/>
        </p:blipFill>
        <p:spPr>
          <a:xfrm>
            <a:off x="7016097" y="1604182"/>
            <a:ext cx="4551272" cy="48800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3519B-C6B2-B652-080D-20659A34A2E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487655C-A772-4530-8765-4D5D0CDA6629}" type="datetime4">
              <a:rPr lang="en-US" smtClean="0"/>
              <a:t>August 23, 2023</a:t>
            </a:fld>
            <a:endParaRPr lang="en-US">
              <a:latin typeface="+mn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A816D-5FDF-1B4A-3EFF-3CE7F31F0E0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Competitive Grants Program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9689169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issPresentation C_Win32_MW_JS_SL_v2.potx" id="{230A82CA-9023-4220-9E5B-0E652CF31B20}" vid="{96196EC2-C392-482E-BF29-9BD12A6266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dc22578f-816f-46db-a965-a1ef8daeb1c2" xsi:nil="true"/>
    <lcf76f155ced4ddcb4097134ff3c332f xmlns="dc22578f-816f-46db-a965-a1ef8daeb1c2">
      <Terms xmlns="http://schemas.microsoft.com/office/infopath/2007/PartnerControls"/>
    </lcf76f155ced4ddcb4097134ff3c332f>
    <_Flow_SignoffStatus xmlns="dc22578f-816f-46db-a965-a1ef8daeb1c2" xsi:nil="true"/>
    <TaxCatchAll xmlns="faf2dff7-1506-4aa5-8991-bbb7af5dd8f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9A18C41AAC3418EBFC4D13CA3E59E" ma:contentTypeVersion="18" ma:contentTypeDescription="Create a new document." ma:contentTypeScope="" ma:versionID="0a1dcaea621e8347db2a2554a99cf2f3">
  <xsd:schema xmlns:xsd="http://www.w3.org/2001/XMLSchema" xmlns:xs="http://www.w3.org/2001/XMLSchema" xmlns:p="http://schemas.microsoft.com/office/2006/metadata/properties" xmlns:ns2="dc22578f-816f-46db-a965-a1ef8daeb1c2" xmlns:ns3="faf2dff7-1506-4aa5-8991-bbb7af5dd8fc" targetNamespace="http://schemas.microsoft.com/office/2006/metadata/properties" ma:root="true" ma:fieldsID="b85a23c7cc14fef393a7738ef4eaeecd" ns2:_="" ns3:_="">
    <xsd:import namespace="dc22578f-816f-46db-a965-a1ef8daeb1c2"/>
    <xsd:import namespace="faf2dff7-1506-4aa5-8991-bbb7af5dd8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2578f-816f-46db-a965-a1ef8daeb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2b3e53e-12d5-4e58-a8f6-425b524cd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f2dff7-1506-4aa5-8991-bbb7af5dd8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cb4c813-3d77-496f-a794-c7be73d0bcde}" ma:internalName="TaxCatchAll" ma:showField="CatchAllData" ma:web="faf2dff7-1506-4aa5-8991-bbb7af5dd8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20B6E4-879E-4E6C-BDE7-261540CD37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EC1AB0-9704-404D-B6D3-819D938AC55B}">
  <ds:schemaRefs>
    <ds:schemaRef ds:uri="dc22578f-816f-46db-a965-a1ef8daeb1c2"/>
    <ds:schemaRef ds:uri="faf2dff7-1506-4aa5-8991-bbb7af5dd8fc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3402AF67-A869-4925-84AA-3FDF7E6694ED}">
  <ds:schemaRefs>
    <ds:schemaRef ds:uri="dc22578f-816f-46db-a965-a1ef8daeb1c2"/>
    <ds:schemaRef ds:uri="faf2dff7-1506-4aa5-8991-bbb7af5dd8f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{56500AD1-5B36-4E3F-97DA-A493970199FC}tf78853419_win32</Template>
  <Application>Microsoft Office PowerPoint</Application>
  <PresentationFormat>Widescreen</PresentationFormat>
  <Slides>27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Theme1</vt:lpstr>
      <vt:lpstr>2023 Competitive Grants Program of Projects</vt:lpstr>
      <vt:lpstr>Agenda</vt:lpstr>
      <vt:lpstr>Program Overview</vt:lpstr>
      <vt:lpstr>Fund Estimate</vt:lpstr>
      <vt:lpstr>Competitive Grant Application Overview</vt:lpstr>
      <vt:lpstr>Recommended Funding</vt:lpstr>
      <vt:lpstr>PowerPoint Presentation</vt:lpstr>
      <vt:lpstr>U.S. Highway 101/Broadway Street at San Antonio Drive Roundabout Improvement Project</vt:lpstr>
      <vt:lpstr>U.S. Highway 101/Broadway Street at San Antonio Drive Roundabout Improvement Project</vt:lpstr>
      <vt:lpstr>Del Monte Boulevard and Reservation Road Intersection Improvements</vt:lpstr>
      <vt:lpstr>Del Monte Boulevard and Reservation Road Intersection Improvements</vt:lpstr>
      <vt:lpstr>MST Countywide Bus Stop Project</vt:lpstr>
      <vt:lpstr>MST Countywide Bus Stop Project</vt:lpstr>
      <vt:lpstr>West Street Road Diet and Complete Street Project</vt:lpstr>
      <vt:lpstr>West Street Road Diet and Complete Street Project</vt:lpstr>
      <vt:lpstr>Harden Parkway Path and Safe Routes to School Project</vt:lpstr>
      <vt:lpstr>Harden Parkway Path and Safe Routes to School Project</vt:lpstr>
      <vt:lpstr>Quick-Build Grant Application Overview</vt:lpstr>
      <vt:lpstr>Recommended Funding</vt:lpstr>
      <vt:lpstr>PowerPoint Presentation</vt:lpstr>
      <vt:lpstr>East Market Street Cycle Track Quick Build</vt:lpstr>
      <vt:lpstr>Madison/Herrmann/Larkin Traffic Circle</vt:lpstr>
      <vt:lpstr>Division Street Bike Lanes &amp; SRTS Crosswalk Upgrades</vt:lpstr>
      <vt:lpstr>Staff Recommendation</vt:lpstr>
      <vt:lpstr>Update</vt:lpstr>
      <vt:lpstr>Staff Recommendation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Competitive Grants Program</dc:title>
  <dc:creator>Janneke Strause</dc:creator>
  <cp:revision>1</cp:revision>
  <dcterms:created xsi:type="dcterms:W3CDTF">2023-01-30T22:31:36Z</dcterms:created>
  <dcterms:modified xsi:type="dcterms:W3CDTF">2023-08-23T13:32:15Z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0x0101009A89A18C41AAC3418EBFC4D13CA3E59E</vt:lpwstr>
  </property>
  <property fmtid="{D5CDD505-2E9C-101B-9397-08002B2CF9AE}" pid="3" name="MediaServiceImageTags">
    <vt:lpwstr/>
  </property>
</Properties>
</file>