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omments/modernComment_100_F02E3C0B.xml" ContentType="application/vnd.ms-powerpoint.comments+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comments/modernComment_10B_3F9EED2D.xml" ContentType="application/vnd.ms-powerpoint.comments+xml"/>
  <Override PartName="/ppt/diagrams/drawing1.xml" ContentType="application/vnd.ms-office.drawingml.diagramDrawing+xml"/>
  <Override PartName="/ppt/comments/modernComment_10E_5626CB58.xml" ContentType="application/vnd.ms-powerpoint.comments+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10"/>
  </p:notesMasterIdLst>
  <p:sldIdLst>
    <p:sldId id="256" r:id="rId2"/>
    <p:sldId id="258" r:id="rId3"/>
    <p:sldId id="271" r:id="rId4"/>
    <p:sldId id="257" r:id="rId5"/>
    <p:sldId id="259" r:id="rId6"/>
    <p:sldId id="267" r:id="rId7"/>
    <p:sldId id="272" r:id="rId8"/>
    <p:sldId id="27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3AF521-D31B-B44D-80A0-D3B339E0D9FF}" name="Ariadne Sambrano" initials="AS" userId="S::ariadne@tamcmonterey.org::52ebfa14-bb42-40e1-a54c-76aa4b692009" providerId="AD"/>
  <p188:author id="{7EDDE654-D02E-7014-BA62-0CDD1A0A6422}" name="Janneke Strause" initials="JS" userId="S::Janneke@tamcmonterey.org::4067b187-21e3-4574-a298-ae2ff3fbffbe" providerId="AD"/>
  <p188:author id="{DAE40258-47AA-A590-6BFC-CE409496B0B7}" name="Janneke Strause" initials="JS" userId="S::janneke@tamcmonterey.org::4067b187-21e3-4574-a298-ae2ff3fbffb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2194E5-8689-E7A3-F9C1-929EBAE12176}" v="2" dt="2024-01-10T21:11:31.817"/>
    <p1510:client id="{E74C42B7-AA72-4A9D-A304-74376C506587}" v="1061" dt="2024-01-10T23:33:41.105"/>
    <p1510:client id="{F7B66905-7AF4-4114-9CE5-D7FF1967F19B}" v="113" dt="2024-01-10T21:36:23.056"/>
    <p1510:client id="{FCAF577A-C69C-4D19-8FB5-2108BAD6D3AF}" v="4" dt="2024-01-10T23:26:12.4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1.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omments/modernComment_100_F02E3C0B.xml><?xml version="1.0" encoding="utf-8"?>
<p188:cmLst xmlns:a="http://schemas.openxmlformats.org/drawingml/2006/main" xmlns:r="http://schemas.openxmlformats.org/officeDocument/2006/relationships" xmlns:p188="http://schemas.microsoft.com/office/powerpoint/2018/8/main">
  <p188:cm id="{2410A33C-E02D-4A93-892C-4C5972FF4E03}" authorId="{DAE40258-47AA-A590-6BFC-CE409496B0B7}" status="resolved" created="2024-01-10T21:11:31.817" complete="100000">
    <ac:deMkLst xmlns:ac="http://schemas.microsoft.com/office/drawing/2013/main/command">
      <pc:docMk xmlns:pc="http://schemas.microsoft.com/office/powerpoint/2013/main/command"/>
      <pc:sldMk xmlns:pc="http://schemas.microsoft.com/office/powerpoint/2013/main/command" cId="4029561867" sldId="256"/>
      <ac:spMk id="3" creationId="{593271EE-A35F-2FA5-C783-CEB67131BA22}"/>
    </ac:deMkLst>
    <p188:txBody>
      <a:bodyPr/>
      <a:lstStyle/>
      <a:p>
        <a:r>
          <a:rPr lang="en-US"/>
          <a:t>Add title</a:t>
        </a:r>
      </a:p>
    </p188:txBody>
  </p188:cm>
</p188:cmLst>
</file>

<file path=ppt/comments/modernComment_10B_3F9EED2D.xml><?xml version="1.0" encoding="utf-8"?>
<p188:cmLst xmlns:a="http://schemas.openxmlformats.org/drawingml/2006/main" xmlns:r="http://schemas.openxmlformats.org/officeDocument/2006/relationships" xmlns:p188="http://schemas.microsoft.com/office/powerpoint/2018/8/main">
  <p188:cm id="{6473F4BF-4050-4AF2-AA33-C80BC201EB02}" authorId="{7EDDE654-D02E-7014-BA62-0CDD1A0A6422}" status="resolved" created="2024-01-10T21:35:35.073" complete="100000">
    <pc:sldMkLst xmlns:pc="http://schemas.microsoft.com/office/powerpoint/2013/main/command">
      <pc:docMk/>
      <pc:sldMk cId="1067380013" sldId="267"/>
    </pc:sldMkLst>
    <p188:txBody>
      <a:bodyPr/>
      <a:lstStyle/>
      <a:p>
        <a:r>
          <a:rPr lang="en-US"/>
          <a:t>This doesn't seem to be in the right spot. Shouldn't this come after the Schedule since on your overview slide you say it will be discussed after the schedule?</a:t>
        </a:r>
      </a:p>
    </p188:txBody>
  </p188:cm>
</p188:cmLst>
</file>

<file path=ppt/comments/modernComment_10E_5626CB58.xml><?xml version="1.0" encoding="utf-8"?>
<p188:cmLst xmlns:a="http://schemas.openxmlformats.org/drawingml/2006/main" xmlns:r="http://schemas.openxmlformats.org/officeDocument/2006/relationships" xmlns:p188="http://schemas.microsoft.com/office/powerpoint/2018/8/main">
  <p188:cm id="{B3BD766E-3CF1-4F94-AA22-0218D615E953}" authorId="{7EDDE654-D02E-7014-BA62-0CDD1A0A6422}" created="2024-01-10T21:33:33.584">
    <pc:sldMkLst xmlns:pc="http://schemas.microsoft.com/office/powerpoint/2013/main/command">
      <pc:docMk/>
      <pc:sldMk cId="1445383000" sldId="270"/>
    </pc:sldMkLst>
    <p188:txBody>
      <a:bodyPr/>
      <a:lstStyle/>
      <a:p>
        <a:r>
          <a:rPr lang="en-US"/>
          <a:t>It's still not clear what you want committee members to do. This plan feels a bit overkill. I think it can be simplified A LOT. I think it's good to outline our schedule, and what we plan to do, but we really just want input on locations and agreement from committee members to help. 
We need folks to give us commitment tonight, since we won't be bringing this back to the committee. There needs to be a direct ask. "Which locations from the list are most important?" "Which locations can be eliminated?" "Who is willing to distribute to the locations?"</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B72942-7137-4595-A798-0C66654B9F9F}"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36F990BB-6355-4CE3-BE59-FAC89E3A5F69}">
      <dgm:prSet phldrT="[Text]"/>
      <dgm:spPr/>
      <dgm:t>
        <a:bodyPr/>
        <a:lstStyle/>
        <a:p>
          <a:pPr>
            <a:lnSpc>
              <a:spcPct val="100000"/>
            </a:lnSpc>
          </a:pPr>
          <a:r>
            <a:rPr lang="en-US" b="1"/>
            <a:t>Phase 1- Kick Off: </a:t>
          </a:r>
          <a:br>
            <a:rPr lang="en-US" b="1"/>
          </a:br>
          <a:r>
            <a:rPr lang="en-US" b="1"/>
            <a:t>January 2024 </a:t>
          </a:r>
        </a:p>
      </dgm:t>
    </dgm:pt>
    <dgm:pt modelId="{888ED2CC-F4C4-41C9-A1DE-7AA935BFDBCA}" type="parTrans" cxnId="{67AE699B-4320-49AA-9124-9B96E55852E5}">
      <dgm:prSet/>
      <dgm:spPr/>
      <dgm:t>
        <a:bodyPr/>
        <a:lstStyle/>
        <a:p>
          <a:endParaRPr lang="en-US"/>
        </a:p>
      </dgm:t>
    </dgm:pt>
    <dgm:pt modelId="{252294E6-EC95-41EE-BA68-B38DF541A591}" type="sibTrans" cxnId="{67AE699B-4320-49AA-9124-9B96E55852E5}">
      <dgm:prSet/>
      <dgm:spPr/>
      <dgm:t>
        <a:bodyPr/>
        <a:lstStyle/>
        <a:p>
          <a:endParaRPr lang="en-US"/>
        </a:p>
      </dgm:t>
    </dgm:pt>
    <dgm:pt modelId="{8503E3F3-CAB2-430A-BE44-52D08C4F6D41}">
      <dgm:prSet phldrT="[Text]" custT="1"/>
      <dgm:spPr/>
      <dgm:t>
        <a:bodyPr/>
        <a:lstStyle/>
        <a:p>
          <a:pPr>
            <a:lnSpc>
              <a:spcPct val="100000"/>
            </a:lnSpc>
          </a:pPr>
          <a:r>
            <a:rPr lang="en-US" sz="1800" b="1"/>
            <a:t>- Review/ Finalize Distribution locations </a:t>
          </a:r>
        </a:p>
        <a:p>
          <a:pPr>
            <a:lnSpc>
              <a:spcPct val="100000"/>
            </a:lnSpc>
          </a:pPr>
          <a:r>
            <a:rPr lang="en-US" sz="1800" b="1"/>
            <a:t>- Sign-up volunteers</a:t>
          </a:r>
        </a:p>
        <a:p>
          <a:pPr>
            <a:lnSpc>
              <a:spcPct val="100000"/>
            </a:lnSpc>
          </a:pPr>
          <a:endParaRPr lang="en-US" sz="1800" b="1"/>
        </a:p>
      </dgm:t>
    </dgm:pt>
    <dgm:pt modelId="{DF7841A2-26F7-4EEE-8090-EB041B7905AF}" type="parTrans" cxnId="{7D6087BA-BB97-46ED-9C79-85818E19A559}">
      <dgm:prSet/>
      <dgm:spPr/>
      <dgm:t>
        <a:bodyPr/>
        <a:lstStyle/>
        <a:p>
          <a:endParaRPr lang="en-US"/>
        </a:p>
      </dgm:t>
    </dgm:pt>
    <dgm:pt modelId="{EBB8DFDD-6932-4774-A49E-0B5C8FF63F80}" type="sibTrans" cxnId="{7D6087BA-BB97-46ED-9C79-85818E19A559}">
      <dgm:prSet/>
      <dgm:spPr/>
      <dgm:t>
        <a:bodyPr/>
        <a:lstStyle/>
        <a:p>
          <a:endParaRPr lang="en-US"/>
        </a:p>
      </dgm:t>
    </dgm:pt>
    <dgm:pt modelId="{A38D51CD-108E-4039-8C78-D2057E43224B}">
      <dgm:prSet phldrT="[Text]"/>
      <dgm:spPr/>
      <dgm:t>
        <a:bodyPr/>
        <a:lstStyle/>
        <a:p>
          <a:pPr>
            <a:lnSpc>
              <a:spcPct val="100000"/>
            </a:lnSpc>
          </a:pPr>
          <a:r>
            <a:rPr lang="en-US" b="1"/>
            <a:t>Phase 2 – Planning:</a:t>
          </a:r>
          <a:br>
            <a:rPr lang="en-US" b="1"/>
          </a:br>
          <a:r>
            <a:rPr lang="en-US" b="1"/>
            <a:t>February 2024</a:t>
          </a:r>
        </a:p>
      </dgm:t>
    </dgm:pt>
    <dgm:pt modelId="{F4AB1B7D-B65B-4037-91B8-B2B14E3C773C}" type="parTrans" cxnId="{10B463DF-5DA6-4628-A653-F6AF3584232F}">
      <dgm:prSet/>
      <dgm:spPr/>
      <dgm:t>
        <a:bodyPr/>
        <a:lstStyle/>
        <a:p>
          <a:endParaRPr lang="en-US"/>
        </a:p>
      </dgm:t>
    </dgm:pt>
    <dgm:pt modelId="{E748BF2B-69C9-4F21-A27C-5ACBDF3DF037}" type="sibTrans" cxnId="{10B463DF-5DA6-4628-A653-F6AF3584232F}">
      <dgm:prSet/>
      <dgm:spPr/>
      <dgm:t>
        <a:bodyPr/>
        <a:lstStyle/>
        <a:p>
          <a:endParaRPr lang="en-US"/>
        </a:p>
      </dgm:t>
    </dgm:pt>
    <dgm:pt modelId="{EBE01095-FF0B-4E13-AEE8-C5BC2A1164E5}">
      <dgm:prSet phldrT="[Text]" custT="1"/>
      <dgm:spPr/>
      <dgm:t>
        <a:bodyPr/>
        <a:lstStyle/>
        <a:p>
          <a:pPr>
            <a:lnSpc>
              <a:spcPct val="100000"/>
            </a:lnSpc>
          </a:pPr>
          <a:endParaRPr lang="en-US" sz="1800" b="1"/>
        </a:p>
      </dgm:t>
    </dgm:pt>
    <dgm:pt modelId="{3DEBA60E-008A-423A-9FFB-DA4B3057BCF1}" type="parTrans" cxnId="{8ECF689E-52AA-4A01-9727-E2927BAD7246}">
      <dgm:prSet/>
      <dgm:spPr/>
      <dgm:t>
        <a:bodyPr/>
        <a:lstStyle/>
        <a:p>
          <a:endParaRPr lang="en-US"/>
        </a:p>
      </dgm:t>
    </dgm:pt>
    <dgm:pt modelId="{7EF32E06-6EB7-4CF1-A5A3-DF553EF49591}" type="sibTrans" cxnId="{8ECF689E-52AA-4A01-9727-E2927BAD7246}">
      <dgm:prSet/>
      <dgm:spPr/>
      <dgm:t>
        <a:bodyPr/>
        <a:lstStyle/>
        <a:p>
          <a:endParaRPr lang="en-US"/>
        </a:p>
      </dgm:t>
    </dgm:pt>
    <dgm:pt modelId="{E0B89474-6CAA-4F83-9DA0-081B6800CB75}">
      <dgm:prSet phldrT="[Text]" custT="1"/>
      <dgm:spPr/>
      <dgm:t>
        <a:bodyPr/>
        <a:lstStyle/>
        <a:p>
          <a:pPr>
            <a:lnSpc>
              <a:spcPct val="100000"/>
            </a:lnSpc>
          </a:pPr>
          <a:r>
            <a:rPr lang="en-US" sz="2400" b="1"/>
            <a:t>Phase 3 - Ongoing </a:t>
          </a:r>
        </a:p>
        <a:p>
          <a:pPr>
            <a:lnSpc>
              <a:spcPct val="100000"/>
            </a:lnSpc>
          </a:pPr>
          <a:r>
            <a:rPr lang="en-US" sz="2400" b="1"/>
            <a:t>Late February to August 2024 </a:t>
          </a:r>
        </a:p>
      </dgm:t>
    </dgm:pt>
    <dgm:pt modelId="{C6EDCC71-EB51-4C07-ADD1-A50F7064A38D}" type="parTrans" cxnId="{93136728-9B34-4FAB-A831-202F044D175C}">
      <dgm:prSet/>
      <dgm:spPr/>
      <dgm:t>
        <a:bodyPr/>
        <a:lstStyle/>
        <a:p>
          <a:endParaRPr lang="en-US"/>
        </a:p>
      </dgm:t>
    </dgm:pt>
    <dgm:pt modelId="{A20C6DFE-77DB-43EA-A800-720E204452AC}" type="sibTrans" cxnId="{93136728-9B34-4FAB-A831-202F044D175C}">
      <dgm:prSet/>
      <dgm:spPr/>
      <dgm:t>
        <a:bodyPr/>
        <a:lstStyle/>
        <a:p>
          <a:endParaRPr lang="en-US"/>
        </a:p>
      </dgm:t>
    </dgm:pt>
    <dgm:pt modelId="{C8B45307-7FF5-4414-9537-20544CC75F87}">
      <dgm:prSet phldrT="[Text]" custT="1"/>
      <dgm:spPr/>
      <dgm:t>
        <a:bodyPr/>
        <a:lstStyle/>
        <a:p>
          <a:pPr>
            <a:lnSpc>
              <a:spcPct val="100000"/>
            </a:lnSpc>
          </a:pPr>
          <a:r>
            <a:rPr lang="en-US" sz="1800" b="1"/>
            <a:t>- Finalize logistics and prep materials</a:t>
          </a:r>
        </a:p>
      </dgm:t>
    </dgm:pt>
    <dgm:pt modelId="{0675912E-4453-43F8-BC2C-8C326259256F}" type="parTrans" cxnId="{6FB084CD-0430-41AF-90CC-A2792867D742}">
      <dgm:prSet/>
      <dgm:spPr/>
      <dgm:t>
        <a:bodyPr/>
        <a:lstStyle/>
        <a:p>
          <a:endParaRPr lang="en-US"/>
        </a:p>
      </dgm:t>
    </dgm:pt>
    <dgm:pt modelId="{103F9866-40E0-41C9-9233-25576A6641BC}" type="sibTrans" cxnId="{6FB084CD-0430-41AF-90CC-A2792867D742}">
      <dgm:prSet/>
      <dgm:spPr/>
      <dgm:t>
        <a:bodyPr/>
        <a:lstStyle/>
        <a:p>
          <a:endParaRPr lang="en-US"/>
        </a:p>
      </dgm:t>
    </dgm:pt>
    <dgm:pt modelId="{A85916A6-F7EB-4E40-931C-EA5909CB2D1A}">
      <dgm:prSet phldrT="[Text]"/>
      <dgm:spPr/>
      <dgm:t>
        <a:bodyPr/>
        <a:lstStyle/>
        <a:p>
          <a:pPr>
            <a:lnSpc>
              <a:spcPct val="100000"/>
            </a:lnSpc>
          </a:pPr>
          <a:r>
            <a:rPr lang="en-US" b="1"/>
            <a:t>- Community Feedback Loop</a:t>
          </a:r>
        </a:p>
      </dgm:t>
    </dgm:pt>
    <dgm:pt modelId="{65E9B313-3120-4713-B409-4464A3AF6A9B}" type="parTrans" cxnId="{EC7E41F0-5628-4175-8840-CE206DD0C1FA}">
      <dgm:prSet/>
      <dgm:spPr/>
      <dgm:t>
        <a:bodyPr/>
        <a:lstStyle/>
        <a:p>
          <a:endParaRPr lang="en-US"/>
        </a:p>
      </dgm:t>
    </dgm:pt>
    <dgm:pt modelId="{F7D16B25-9807-435A-AC11-69BD4E14E058}" type="sibTrans" cxnId="{EC7E41F0-5628-4175-8840-CE206DD0C1FA}">
      <dgm:prSet/>
      <dgm:spPr/>
      <dgm:t>
        <a:bodyPr/>
        <a:lstStyle/>
        <a:p>
          <a:endParaRPr lang="en-US"/>
        </a:p>
      </dgm:t>
    </dgm:pt>
    <dgm:pt modelId="{A34239A1-D9F0-4A4E-9B18-1EB474B2D448}" type="pres">
      <dgm:prSet presAssocID="{FCB72942-7137-4595-A798-0C66654B9F9F}" presName="root" presStyleCnt="0">
        <dgm:presLayoutVars>
          <dgm:dir/>
          <dgm:resizeHandles val="exact"/>
        </dgm:presLayoutVars>
      </dgm:prSet>
      <dgm:spPr/>
    </dgm:pt>
    <dgm:pt modelId="{C5548608-481C-4D51-883F-0003EC36F309}" type="pres">
      <dgm:prSet presAssocID="{36F990BB-6355-4CE3-BE59-FAC89E3A5F69}" presName="compNode" presStyleCnt="0"/>
      <dgm:spPr/>
    </dgm:pt>
    <dgm:pt modelId="{5F9814F4-0D7A-4E54-9061-281F22264DE3}" type="pres">
      <dgm:prSet presAssocID="{36F990BB-6355-4CE3-BE59-FAC89E3A5F69}" presName="bgRect" presStyleLbl="bgShp" presStyleIdx="0" presStyleCnt="3" custScaleY="144535" custLinFactNeighborX="107" custLinFactNeighborY="-139"/>
      <dgm:spPr/>
    </dgm:pt>
    <dgm:pt modelId="{3416B721-20A6-45BD-887E-DD53257A6D3B}" type="pres">
      <dgm:prSet presAssocID="{36F990BB-6355-4CE3-BE59-FAC89E3A5F6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ike"/>
        </a:ext>
      </dgm:extLst>
    </dgm:pt>
    <dgm:pt modelId="{9E22217F-F912-481B-A9E6-F5A91ED98448}" type="pres">
      <dgm:prSet presAssocID="{36F990BB-6355-4CE3-BE59-FAC89E3A5F69}" presName="spaceRect" presStyleCnt="0"/>
      <dgm:spPr/>
    </dgm:pt>
    <dgm:pt modelId="{33F4C6C0-E181-453F-9BB7-B800250CA49C}" type="pres">
      <dgm:prSet presAssocID="{36F990BB-6355-4CE3-BE59-FAC89E3A5F69}" presName="parTx" presStyleLbl="revTx" presStyleIdx="0" presStyleCnt="6" custLinFactNeighborX="-3367" custLinFactNeighborY="-254">
        <dgm:presLayoutVars>
          <dgm:chMax val="0"/>
          <dgm:chPref val="0"/>
        </dgm:presLayoutVars>
      </dgm:prSet>
      <dgm:spPr/>
    </dgm:pt>
    <dgm:pt modelId="{CD9AC03E-E1FA-47CF-ADCD-ECDEDFB67DCB}" type="pres">
      <dgm:prSet presAssocID="{36F990BB-6355-4CE3-BE59-FAC89E3A5F69}" presName="desTx" presStyleLbl="revTx" presStyleIdx="1" presStyleCnt="6" custScaleX="110059" custScaleY="112742" custLinFactNeighborX="-4285" custLinFactNeighborY="11571">
        <dgm:presLayoutVars/>
      </dgm:prSet>
      <dgm:spPr/>
    </dgm:pt>
    <dgm:pt modelId="{CBD31C4B-6B09-47F6-A87C-03DC740B11AE}" type="pres">
      <dgm:prSet presAssocID="{252294E6-EC95-41EE-BA68-B38DF541A591}" presName="sibTrans" presStyleCnt="0"/>
      <dgm:spPr/>
    </dgm:pt>
    <dgm:pt modelId="{8C94DA1E-F4C4-48CB-A6A0-32B050BFEA67}" type="pres">
      <dgm:prSet presAssocID="{A38D51CD-108E-4039-8C78-D2057E43224B}" presName="compNode" presStyleCnt="0"/>
      <dgm:spPr/>
    </dgm:pt>
    <dgm:pt modelId="{FF538736-4A0D-4A5A-A1EC-85EBC371AE33}" type="pres">
      <dgm:prSet presAssocID="{A38D51CD-108E-4039-8C78-D2057E43224B}" presName="bgRect" presStyleLbl="bgShp" presStyleIdx="1" presStyleCnt="3" custLinFactNeighborX="180" custLinFactNeighborY="235"/>
      <dgm:spPr/>
    </dgm:pt>
    <dgm:pt modelId="{42B49DD8-3201-438D-AA71-D0BE09F630BA}" type="pres">
      <dgm:prSet presAssocID="{A38D51CD-108E-4039-8C78-D2057E43224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576EA62E-BC03-49C2-9A0A-66A0ED3FFC6F}" type="pres">
      <dgm:prSet presAssocID="{A38D51CD-108E-4039-8C78-D2057E43224B}" presName="spaceRect" presStyleCnt="0"/>
      <dgm:spPr/>
    </dgm:pt>
    <dgm:pt modelId="{FAA42D46-A57F-4913-B8E9-7F7B46512742}" type="pres">
      <dgm:prSet presAssocID="{A38D51CD-108E-4039-8C78-D2057E43224B}" presName="parTx" presStyleLbl="revTx" presStyleIdx="2" presStyleCnt="6" custLinFactNeighborX="-3179" custLinFactNeighborY="443">
        <dgm:presLayoutVars>
          <dgm:chMax val="0"/>
          <dgm:chPref val="0"/>
        </dgm:presLayoutVars>
      </dgm:prSet>
      <dgm:spPr/>
    </dgm:pt>
    <dgm:pt modelId="{5A1441CA-DDE1-418A-BFEA-20DF4A2C97F7}" type="pres">
      <dgm:prSet presAssocID="{A38D51CD-108E-4039-8C78-D2057E43224B}" presName="desTx" presStyleLbl="revTx" presStyleIdx="3" presStyleCnt="6" custScaleX="116171" custScaleY="51893" custLinFactNeighborX="-1910" custLinFactNeighborY="10582">
        <dgm:presLayoutVars/>
      </dgm:prSet>
      <dgm:spPr/>
    </dgm:pt>
    <dgm:pt modelId="{D21E920F-7D3C-4E36-8522-89606CBDB66A}" type="pres">
      <dgm:prSet presAssocID="{E748BF2B-69C9-4F21-A27C-5ACBDF3DF037}" presName="sibTrans" presStyleCnt="0"/>
      <dgm:spPr/>
    </dgm:pt>
    <dgm:pt modelId="{5DA49BB7-4834-4FC7-B0AD-CC0602179136}" type="pres">
      <dgm:prSet presAssocID="{E0B89474-6CAA-4F83-9DA0-081B6800CB75}" presName="compNode" presStyleCnt="0"/>
      <dgm:spPr/>
    </dgm:pt>
    <dgm:pt modelId="{A5669196-913A-45DD-9E81-16ABA92A3D70}" type="pres">
      <dgm:prSet presAssocID="{E0B89474-6CAA-4F83-9DA0-081B6800CB75}" presName="bgRect" presStyleLbl="bgShp" presStyleIdx="2" presStyleCnt="3" custLinFactNeighborX="-915" custLinFactNeighborY="-27"/>
      <dgm:spPr/>
    </dgm:pt>
    <dgm:pt modelId="{D7209F1F-FE2F-4976-90B0-8396F8BBE021}" type="pres">
      <dgm:prSet presAssocID="{E0B89474-6CAA-4F83-9DA0-081B6800CB7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99EF8ADB-E74A-4CC0-BE91-81A28A2641E5}" type="pres">
      <dgm:prSet presAssocID="{E0B89474-6CAA-4F83-9DA0-081B6800CB75}" presName="spaceRect" presStyleCnt="0"/>
      <dgm:spPr/>
    </dgm:pt>
    <dgm:pt modelId="{D6D188D9-AC8A-4041-BF14-6D442718215C}" type="pres">
      <dgm:prSet presAssocID="{E0B89474-6CAA-4F83-9DA0-081B6800CB75}" presName="parTx" presStyleLbl="revTx" presStyleIdx="4" presStyleCnt="6" custLinFactNeighborX="-3179" custLinFactNeighborY="-12">
        <dgm:presLayoutVars>
          <dgm:chMax val="0"/>
          <dgm:chPref val="0"/>
        </dgm:presLayoutVars>
      </dgm:prSet>
      <dgm:spPr/>
    </dgm:pt>
    <dgm:pt modelId="{FC326D66-2907-4DE7-BB00-14E8F9434673}" type="pres">
      <dgm:prSet presAssocID="{E0B89474-6CAA-4F83-9DA0-081B6800CB75}" presName="desTx" presStyleLbl="revTx" presStyleIdx="5" presStyleCnt="6" custLinFactNeighborX="-8775" custLinFactNeighborY="-125">
        <dgm:presLayoutVars/>
      </dgm:prSet>
      <dgm:spPr/>
    </dgm:pt>
  </dgm:ptLst>
  <dgm:cxnLst>
    <dgm:cxn modelId="{93136728-9B34-4FAB-A831-202F044D175C}" srcId="{FCB72942-7137-4595-A798-0C66654B9F9F}" destId="{E0B89474-6CAA-4F83-9DA0-081B6800CB75}" srcOrd="2" destOrd="0" parTransId="{C6EDCC71-EB51-4C07-ADD1-A50F7064A38D}" sibTransId="{A20C6DFE-77DB-43EA-A800-720E204452AC}"/>
    <dgm:cxn modelId="{33F86840-3710-4E07-A6D6-6259D3F728E5}" type="presOf" srcId="{A85916A6-F7EB-4E40-931C-EA5909CB2D1A}" destId="{FC326D66-2907-4DE7-BB00-14E8F9434673}" srcOrd="0" destOrd="0" presId="urn:microsoft.com/office/officeart/2018/2/layout/IconVerticalSolidList"/>
    <dgm:cxn modelId="{947F7F6F-3024-4192-91A4-6368BFFB940C}" type="presOf" srcId="{A38D51CD-108E-4039-8C78-D2057E43224B}" destId="{FAA42D46-A57F-4913-B8E9-7F7B46512742}" srcOrd="0" destOrd="0" presId="urn:microsoft.com/office/officeart/2018/2/layout/IconVerticalSolidList"/>
    <dgm:cxn modelId="{C6023670-A1BD-4870-A5F9-18E6785FE798}" type="presOf" srcId="{C8B45307-7FF5-4414-9537-20544CC75F87}" destId="{5A1441CA-DDE1-418A-BFEA-20DF4A2C97F7}" srcOrd="0" destOrd="1" presId="urn:microsoft.com/office/officeart/2018/2/layout/IconVerticalSolidList"/>
    <dgm:cxn modelId="{BB3A787A-8783-4307-81F8-012B70AA1A0E}" type="presOf" srcId="{EBE01095-FF0B-4E13-AEE8-C5BC2A1164E5}" destId="{5A1441CA-DDE1-418A-BFEA-20DF4A2C97F7}" srcOrd="0" destOrd="0" presId="urn:microsoft.com/office/officeart/2018/2/layout/IconVerticalSolidList"/>
    <dgm:cxn modelId="{CA05127B-0C55-4D40-A337-91212A2B73B4}" type="presOf" srcId="{36F990BB-6355-4CE3-BE59-FAC89E3A5F69}" destId="{33F4C6C0-E181-453F-9BB7-B800250CA49C}" srcOrd="0" destOrd="0" presId="urn:microsoft.com/office/officeart/2018/2/layout/IconVerticalSolidList"/>
    <dgm:cxn modelId="{67AE699B-4320-49AA-9124-9B96E55852E5}" srcId="{FCB72942-7137-4595-A798-0C66654B9F9F}" destId="{36F990BB-6355-4CE3-BE59-FAC89E3A5F69}" srcOrd="0" destOrd="0" parTransId="{888ED2CC-F4C4-41C9-A1DE-7AA935BFDBCA}" sibTransId="{252294E6-EC95-41EE-BA68-B38DF541A591}"/>
    <dgm:cxn modelId="{8ECF689E-52AA-4A01-9727-E2927BAD7246}" srcId="{A38D51CD-108E-4039-8C78-D2057E43224B}" destId="{EBE01095-FF0B-4E13-AEE8-C5BC2A1164E5}" srcOrd="0" destOrd="0" parTransId="{3DEBA60E-008A-423A-9FFB-DA4B3057BCF1}" sibTransId="{7EF32E06-6EB7-4CF1-A5A3-DF553EF49591}"/>
    <dgm:cxn modelId="{B2648BA4-392F-4FDD-B8D5-7D63B69961CC}" type="presOf" srcId="{8503E3F3-CAB2-430A-BE44-52D08C4F6D41}" destId="{CD9AC03E-E1FA-47CF-ADCD-ECDEDFB67DCB}" srcOrd="0" destOrd="0" presId="urn:microsoft.com/office/officeart/2018/2/layout/IconVerticalSolidList"/>
    <dgm:cxn modelId="{3BDD30BA-7765-46A0-95AB-F4ED40948755}" type="presOf" srcId="{E0B89474-6CAA-4F83-9DA0-081B6800CB75}" destId="{D6D188D9-AC8A-4041-BF14-6D442718215C}" srcOrd="0" destOrd="0" presId="urn:microsoft.com/office/officeart/2018/2/layout/IconVerticalSolidList"/>
    <dgm:cxn modelId="{7D6087BA-BB97-46ED-9C79-85818E19A559}" srcId="{36F990BB-6355-4CE3-BE59-FAC89E3A5F69}" destId="{8503E3F3-CAB2-430A-BE44-52D08C4F6D41}" srcOrd="0" destOrd="0" parTransId="{DF7841A2-26F7-4EEE-8090-EB041B7905AF}" sibTransId="{EBB8DFDD-6932-4774-A49E-0B5C8FF63F80}"/>
    <dgm:cxn modelId="{6FB084CD-0430-41AF-90CC-A2792867D742}" srcId="{A38D51CD-108E-4039-8C78-D2057E43224B}" destId="{C8B45307-7FF5-4414-9537-20544CC75F87}" srcOrd="1" destOrd="0" parTransId="{0675912E-4453-43F8-BC2C-8C326259256F}" sibTransId="{103F9866-40E0-41C9-9233-25576A6641BC}"/>
    <dgm:cxn modelId="{10B463DF-5DA6-4628-A653-F6AF3584232F}" srcId="{FCB72942-7137-4595-A798-0C66654B9F9F}" destId="{A38D51CD-108E-4039-8C78-D2057E43224B}" srcOrd="1" destOrd="0" parTransId="{F4AB1B7D-B65B-4037-91B8-B2B14E3C773C}" sibTransId="{E748BF2B-69C9-4F21-A27C-5ACBDF3DF037}"/>
    <dgm:cxn modelId="{6EC87FE1-BDA5-4BEF-B2E7-AFAEBE4CD2ED}" type="presOf" srcId="{FCB72942-7137-4595-A798-0C66654B9F9F}" destId="{A34239A1-D9F0-4A4E-9B18-1EB474B2D448}" srcOrd="0" destOrd="0" presId="urn:microsoft.com/office/officeart/2018/2/layout/IconVerticalSolidList"/>
    <dgm:cxn modelId="{EC7E41F0-5628-4175-8840-CE206DD0C1FA}" srcId="{E0B89474-6CAA-4F83-9DA0-081B6800CB75}" destId="{A85916A6-F7EB-4E40-931C-EA5909CB2D1A}" srcOrd="0" destOrd="0" parTransId="{65E9B313-3120-4713-B409-4464A3AF6A9B}" sibTransId="{F7D16B25-9807-435A-AC11-69BD4E14E058}"/>
    <dgm:cxn modelId="{2E8EA961-8FD1-4833-A4F9-25A100855B46}" type="presParOf" srcId="{A34239A1-D9F0-4A4E-9B18-1EB474B2D448}" destId="{C5548608-481C-4D51-883F-0003EC36F309}" srcOrd="0" destOrd="0" presId="urn:microsoft.com/office/officeart/2018/2/layout/IconVerticalSolidList"/>
    <dgm:cxn modelId="{1C7BF40F-A440-440F-815A-9D8BFEDFCDE6}" type="presParOf" srcId="{C5548608-481C-4D51-883F-0003EC36F309}" destId="{5F9814F4-0D7A-4E54-9061-281F22264DE3}" srcOrd="0" destOrd="0" presId="urn:microsoft.com/office/officeart/2018/2/layout/IconVerticalSolidList"/>
    <dgm:cxn modelId="{A254F348-9957-41D6-B640-F0C2A6DF63D2}" type="presParOf" srcId="{C5548608-481C-4D51-883F-0003EC36F309}" destId="{3416B721-20A6-45BD-887E-DD53257A6D3B}" srcOrd="1" destOrd="0" presId="urn:microsoft.com/office/officeart/2018/2/layout/IconVerticalSolidList"/>
    <dgm:cxn modelId="{66122627-9334-428E-BBDA-3E68ADBD9D94}" type="presParOf" srcId="{C5548608-481C-4D51-883F-0003EC36F309}" destId="{9E22217F-F912-481B-A9E6-F5A91ED98448}" srcOrd="2" destOrd="0" presId="urn:microsoft.com/office/officeart/2018/2/layout/IconVerticalSolidList"/>
    <dgm:cxn modelId="{1AB550A3-2848-4C42-B9F4-7313A9434A4A}" type="presParOf" srcId="{C5548608-481C-4D51-883F-0003EC36F309}" destId="{33F4C6C0-E181-453F-9BB7-B800250CA49C}" srcOrd="3" destOrd="0" presId="urn:microsoft.com/office/officeart/2018/2/layout/IconVerticalSolidList"/>
    <dgm:cxn modelId="{89BA3888-32CF-40C8-A5FA-7F475D2F2513}" type="presParOf" srcId="{C5548608-481C-4D51-883F-0003EC36F309}" destId="{CD9AC03E-E1FA-47CF-ADCD-ECDEDFB67DCB}" srcOrd="4" destOrd="0" presId="urn:microsoft.com/office/officeart/2018/2/layout/IconVerticalSolidList"/>
    <dgm:cxn modelId="{F2CD355C-08E1-42BD-8548-0BF63F4E93AF}" type="presParOf" srcId="{A34239A1-D9F0-4A4E-9B18-1EB474B2D448}" destId="{CBD31C4B-6B09-47F6-A87C-03DC740B11AE}" srcOrd="1" destOrd="0" presId="urn:microsoft.com/office/officeart/2018/2/layout/IconVerticalSolidList"/>
    <dgm:cxn modelId="{4E66478B-0741-4301-9B39-09D865478F2C}" type="presParOf" srcId="{A34239A1-D9F0-4A4E-9B18-1EB474B2D448}" destId="{8C94DA1E-F4C4-48CB-A6A0-32B050BFEA67}" srcOrd="2" destOrd="0" presId="urn:microsoft.com/office/officeart/2018/2/layout/IconVerticalSolidList"/>
    <dgm:cxn modelId="{297846C1-1CDC-4F65-8700-AF40B27E2482}" type="presParOf" srcId="{8C94DA1E-F4C4-48CB-A6A0-32B050BFEA67}" destId="{FF538736-4A0D-4A5A-A1EC-85EBC371AE33}" srcOrd="0" destOrd="0" presId="urn:microsoft.com/office/officeart/2018/2/layout/IconVerticalSolidList"/>
    <dgm:cxn modelId="{87E44DA9-3EFB-4037-9696-49A9879C1298}" type="presParOf" srcId="{8C94DA1E-F4C4-48CB-A6A0-32B050BFEA67}" destId="{42B49DD8-3201-438D-AA71-D0BE09F630BA}" srcOrd="1" destOrd="0" presId="urn:microsoft.com/office/officeart/2018/2/layout/IconVerticalSolidList"/>
    <dgm:cxn modelId="{9CABE35E-FA6E-4435-B95F-6EE86F89E72D}" type="presParOf" srcId="{8C94DA1E-F4C4-48CB-A6A0-32B050BFEA67}" destId="{576EA62E-BC03-49C2-9A0A-66A0ED3FFC6F}" srcOrd="2" destOrd="0" presId="urn:microsoft.com/office/officeart/2018/2/layout/IconVerticalSolidList"/>
    <dgm:cxn modelId="{1FD8099C-52A6-47E7-AD50-89D98C76597C}" type="presParOf" srcId="{8C94DA1E-F4C4-48CB-A6A0-32B050BFEA67}" destId="{FAA42D46-A57F-4913-B8E9-7F7B46512742}" srcOrd="3" destOrd="0" presId="urn:microsoft.com/office/officeart/2018/2/layout/IconVerticalSolidList"/>
    <dgm:cxn modelId="{D2AFCC05-42DB-4286-AB6F-37165B260562}" type="presParOf" srcId="{8C94DA1E-F4C4-48CB-A6A0-32B050BFEA67}" destId="{5A1441CA-DDE1-418A-BFEA-20DF4A2C97F7}" srcOrd="4" destOrd="0" presId="urn:microsoft.com/office/officeart/2018/2/layout/IconVerticalSolidList"/>
    <dgm:cxn modelId="{E17192E9-83A4-48E5-BD8F-94876F823924}" type="presParOf" srcId="{A34239A1-D9F0-4A4E-9B18-1EB474B2D448}" destId="{D21E920F-7D3C-4E36-8522-89606CBDB66A}" srcOrd="3" destOrd="0" presId="urn:microsoft.com/office/officeart/2018/2/layout/IconVerticalSolidList"/>
    <dgm:cxn modelId="{F7EED7B6-9AA9-4F10-B0FD-BE3F2B47AB83}" type="presParOf" srcId="{A34239A1-D9F0-4A4E-9B18-1EB474B2D448}" destId="{5DA49BB7-4834-4FC7-B0AD-CC0602179136}" srcOrd="4" destOrd="0" presId="urn:microsoft.com/office/officeart/2018/2/layout/IconVerticalSolidList"/>
    <dgm:cxn modelId="{345D7B5D-D83D-4DC7-847C-DE3A9F88D488}" type="presParOf" srcId="{5DA49BB7-4834-4FC7-B0AD-CC0602179136}" destId="{A5669196-913A-45DD-9E81-16ABA92A3D70}" srcOrd="0" destOrd="0" presId="urn:microsoft.com/office/officeart/2018/2/layout/IconVerticalSolidList"/>
    <dgm:cxn modelId="{1CD96B07-68E3-4DC4-8C36-5BCE5294A54A}" type="presParOf" srcId="{5DA49BB7-4834-4FC7-B0AD-CC0602179136}" destId="{D7209F1F-FE2F-4976-90B0-8396F8BBE021}" srcOrd="1" destOrd="0" presId="urn:microsoft.com/office/officeart/2018/2/layout/IconVerticalSolidList"/>
    <dgm:cxn modelId="{DEFE510D-EBA1-42F3-89F1-AD9119268BF3}" type="presParOf" srcId="{5DA49BB7-4834-4FC7-B0AD-CC0602179136}" destId="{99EF8ADB-E74A-4CC0-BE91-81A28A2641E5}" srcOrd="2" destOrd="0" presId="urn:microsoft.com/office/officeart/2018/2/layout/IconVerticalSolidList"/>
    <dgm:cxn modelId="{8646497F-7501-4ED2-8FE1-9A9242F888D9}" type="presParOf" srcId="{5DA49BB7-4834-4FC7-B0AD-CC0602179136}" destId="{D6D188D9-AC8A-4041-BF14-6D442718215C}" srcOrd="3" destOrd="0" presId="urn:microsoft.com/office/officeart/2018/2/layout/IconVerticalSolidList"/>
    <dgm:cxn modelId="{8DCBC72B-9FC4-455C-A711-F4B71B9AF38E}" type="presParOf" srcId="{5DA49BB7-4834-4FC7-B0AD-CC0602179136}" destId="{FC326D66-2907-4DE7-BB00-14E8F9434673}"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814F4-0D7A-4E54-9061-281F22264DE3}">
      <dsp:nvSpPr>
        <dsp:cNvPr id="0" name=""/>
        <dsp:cNvSpPr/>
      </dsp:nvSpPr>
      <dsp:spPr>
        <a:xfrm>
          <a:off x="-170609" y="6122"/>
          <a:ext cx="10977880" cy="186235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16B721-20A6-45BD-887E-DD53257A6D3B}">
      <dsp:nvSpPr>
        <dsp:cNvPr id="0" name=""/>
        <dsp:cNvSpPr/>
      </dsp:nvSpPr>
      <dsp:spPr>
        <a:xfrm>
          <a:off x="207419" y="584748"/>
          <a:ext cx="708681" cy="7086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F4C6C0-E181-453F-9BB7-B800250CA49C}">
      <dsp:nvSpPr>
        <dsp:cNvPr id="0" name=""/>
        <dsp:cNvSpPr/>
      </dsp:nvSpPr>
      <dsp:spPr>
        <a:xfrm>
          <a:off x="1139544" y="291560"/>
          <a:ext cx="4940046" cy="1288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368" tIns="136368" rIns="136368" bIns="136368" numCol="1" spcCol="1270" anchor="ctr" anchorCtr="0">
          <a:noAutofit/>
        </a:bodyPr>
        <a:lstStyle/>
        <a:p>
          <a:pPr marL="0" lvl="0" indent="0" algn="l" defTabSz="1111250">
            <a:lnSpc>
              <a:spcPct val="100000"/>
            </a:lnSpc>
            <a:spcBef>
              <a:spcPct val="0"/>
            </a:spcBef>
            <a:spcAft>
              <a:spcPct val="35000"/>
            </a:spcAft>
            <a:buNone/>
          </a:pPr>
          <a:r>
            <a:rPr lang="en-US" sz="2500" b="1" kern="1200"/>
            <a:t>Phase 1- Kick Off: </a:t>
          </a:r>
          <a:br>
            <a:rPr lang="en-US" sz="2500" b="1" kern="1200"/>
          </a:br>
          <a:r>
            <a:rPr lang="en-US" sz="2500" b="1" kern="1200"/>
            <a:t>January 2024 </a:t>
          </a:r>
        </a:p>
      </dsp:txBody>
      <dsp:txXfrm>
        <a:off x="1139544" y="291560"/>
        <a:ext cx="4940046" cy="1288512"/>
      </dsp:txXfrm>
    </dsp:sp>
    <dsp:sp modelId="{CD9AC03E-E1FA-47CF-ADCD-ECDEDFB67DCB}">
      <dsp:nvSpPr>
        <dsp:cNvPr id="0" name=""/>
        <dsp:cNvSpPr/>
      </dsp:nvSpPr>
      <dsp:spPr>
        <a:xfrm>
          <a:off x="5822420" y="361835"/>
          <a:ext cx="5004043" cy="1452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368" tIns="136368" rIns="136368" bIns="136368" numCol="1" spcCol="1270" anchor="ctr" anchorCtr="0">
          <a:noAutofit/>
        </a:bodyPr>
        <a:lstStyle/>
        <a:p>
          <a:pPr marL="0" lvl="0" indent="0" algn="l" defTabSz="800100">
            <a:lnSpc>
              <a:spcPct val="100000"/>
            </a:lnSpc>
            <a:spcBef>
              <a:spcPct val="0"/>
            </a:spcBef>
            <a:spcAft>
              <a:spcPct val="35000"/>
            </a:spcAft>
            <a:buNone/>
          </a:pPr>
          <a:r>
            <a:rPr lang="en-US" sz="1800" b="1" kern="1200"/>
            <a:t>- Review/ Finalize Distribution locations </a:t>
          </a:r>
        </a:p>
        <a:p>
          <a:pPr marL="0" lvl="0" indent="0" algn="l" defTabSz="800100">
            <a:lnSpc>
              <a:spcPct val="100000"/>
            </a:lnSpc>
            <a:spcBef>
              <a:spcPct val="0"/>
            </a:spcBef>
            <a:spcAft>
              <a:spcPct val="35000"/>
            </a:spcAft>
            <a:buNone/>
          </a:pPr>
          <a:r>
            <a:rPr lang="en-US" sz="1800" b="1" kern="1200"/>
            <a:t>- Sign-up volunteers</a:t>
          </a:r>
        </a:p>
        <a:p>
          <a:pPr marL="0" lvl="0" indent="0" algn="l" defTabSz="800100">
            <a:lnSpc>
              <a:spcPct val="100000"/>
            </a:lnSpc>
            <a:spcBef>
              <a:spcPct val="0"/>
            </a:spcBef>
            <a:spcAft>
              <a:spcPct val="35000"/>
            </a:spcAft>
            <a:buNone/>
          </a:pPr>
          <a:endParaRPr lang="en-US" sz="1800" b="1" kern="1200"/>
        </a:p>
      </dsp:txBody>
      <dsp:txXfrm>
        <a:off x="5822420" y="361835"/>
        <a:ext cx="5004043" cy="1452694"/>
      </dsp:txXfrm>
    </dsp:sp>
    <dsp:sp modelId="{FF538736-4A0D-4A5A-A1EC-85EBC371AE33}">
      <dsp:nvSpPr>
        <dsp:cNvPr id="0" name=""/>
        <dsp:cNvSpPr/>
      </dsp:nvSpPr>
      <dsp:spPr>
        <a:xfrm>
          <a:off x="-162595" y="2195420"/>
          <a:ext cx="10977880" cy="128851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B49DD8-3201-438D-AA71-D0BE09F630BA}">
      <dsp:nvSpPr>
        <dsp:cNvPr id="0" name=""/>
        <dsp:cNvSpPr/>
      </dsp:nvSpPr>
      <dsp:spPr>
        <a:xfrm>
          <a:off x="207419" y="2482308"/>
          <a:ext cx="708681" cy="7086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A42D46-A57F-4913-B8E9-7F7B46512742}">
      <dsp:nvSpPr>
        <dsp:cNvPr id="0" name=""/>
        <dsp:cNvSpPr/>
      </dsp:nvSpPr>
      <dsp:spPr>
        <a:xfrm>
          <a:off x="1148831" y="2198100"/>
          <a:ext cx="4940046" cy="1288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368" tIns="136368" rIns="136368" bIns="136368" numCol="1" spcCol="1270" anchor="ctr" anchorCtr="0">
          <a:noAutofit/>
        </a:bodyPr>
        <a:lstStyle/>
        <a:p>
          <a:pPr marL="0" lvl="0" indent="0" algn="l" defTabSz="1111250">
            <a:lnSpc>
              <a:spcPct val="100000"/>
            </a:lnSpc>
            <a:spcBef>
              <a:spcPct val="0"/>
            </a:spcBef>
            <a:spcAft>
              <a:spcPct val="35000"/>
            </a:spcAft>
            <a:buNone/>
          </a:pPr>
          <a:r>
            <a:rPr lang="en-US" sz="2500" b="1" kern="1200"/>
            <a:t>Phase 2 – Planning:</a:t>
          </a:r>
          <a:br>
            <a:rPr lang="en-US" sz="2500" b="1" kern="1200"/>
          </a:br>
          <a:r>
            <a:rPr lang="en-US" sz="2500" b="1" kern="1200"/>
            <a:t>February 2024</a:t>
          </a:r>
        </a:p>
      </dsp:txBody>
      <dsp:txXfrm>
        <a:off x="1148831" y="2198100"/>
        <a:ext cx="4940046" cy="1288512"/>
      </dsp:txXfrm>
    </dsp:sp>
    <dsp:sp modelId="{5A1441CA-DDE1-418A-BFEA-20DF4A2C97F7}">
      <dsp:nvSpPr>
        <dsp:cNvPr id="0" name=""/>
        <dsp:cNvSpPr/>
      </dsp:nvSpPr>
      <dsp:spPr>
        <a:xfrm>
          <a:off x="5791457" y="2424435"/>
          <a:ext cx="5281936" cy="347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904" tIns="70904" rIns="70904" bIns="70904" numCol="1" spcCol="1270" anchor="ctr" anchorCtr="0">
          <a:noAutofit/>
        </a:bodyPr>
        <a:lstStyle/>
        <a:p>
          <a:pPr marL="0" lvl="0" indent="0" algn="l" defTabSz="800100">
            <a:lnSpc>
              <a:spcPct val="100000"/>
            </a:lnSpc>
            <a:spcBef>
              <a:spcPct val="0"/>
            </a:spcBef>
            <a:spcAft>
              <a:spcPct val="35000"/>
            </a:spcAft>
            <a:buNone/>
          </a:pPr>
          <a:endParaRPr lang="en-US" sz="1800" b="1" kern="1200"/>
        </a:p>
        <a:p>
          <a:pPr marL="0" lvl="0" indent="0" algn="l" defTabSz="800100">
            <a:lnSpc>
              <a:spcPct val="100000"/>
            </a:lnSpc>
            <a:spcBef>
              <a:spcPct val="0"/>
            </a:spcBef>
            <a:spcAft>
              <a:spcPct val="35000"/>
            </a:spcAft>
            <a:buNone/>
          </a:pPr>
          <a:r>
            <a:rPr lang="en-US" sz="1800" b="1" kern="1200"/>
            <a:t>- Finalize logistics and prep materials</a:t>
          </a:r>
        </a:p>
      </dsp:txBody>
      <dsp:txXfrm>
        <a:off x="5791457" y="2424435"/>
        <a:ext cx="5281936" cy="347660"/>
      </dsp:txXfrm>
    </dsp:sp>
    <dsp:sp modelId="{A5669196-913A-45DD-9E81-16ABA92A3D70}">
      <dsp:nvSpPr>
        <dsp:cNvPr id="0" name=""/>
        <dsp:cNvSpPr/>
      </dsp:nvSpPr>
      <dsp:spPr>
        <a:xfrm>
          <a:off x="-182355" y="3802685"/>
          <a:ext cx="10977880" cy="128851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209F1F-FE2F-4976-90B0-8396F8BBE021}">
      <dsp:nvSpPr>
        <dsp:cNvPr id="0" name=""/>
        <dsp:cNvSpPr/>
      </dsp:nvSpPr>
      <dsp:spPr>
        <a:xfrm>
          <a:off x="207419" y="4092948"/>
          <a:ext cx="708681" cy="7086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D188D9-AC8A-4041-BF14-6D442718215C}">
      <dsp:nvSpPr>
        <dsp:cNvPr id="0" name=""/>
        <dsp:cNvSpPr/>
      </dsp:nvSpPr>
      <dsp:spPr>
        <a:xfrm>
          <a:off x="1148831" y="3802878"/>
          <a:ext cx="4940046" cy="1288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368" tIns="136368" rIns="136368" bIns="136368" numCol="1" spcCol="1270" anchor="ctr" anchorCtr="0">
          <a:noAutofit/>
        </a:bodyPr>
        <a:lstStyle/>
        <a:p>
          <a:pPr marL="0" lvl="0" indent="0" algn="l" defTabSz="1066800">
            <a:lnSpc>
              <a:spcPct val="100000"/>
            </a:lnSpc>
            <a:spcBef>
              <a:spcPct val="0"/>
            </a:spcBef>
            <a:spcAft>
              <a:spcPct val="35000"/>
            </a:spcAft>
            <a:buNone/>
          </a:pPr>
          <a:r>
            <a:rPr lang="en-US" sz="2400" b="1" kern="1200"/>
            <a:t>Phase 3 - Ongoing </a:t>
          </a:r>
        </a:p>
        <a:p>
          <a:pPr marL="0" lvl="0" indent="0" algn="l" defTabSz="1066800">
            <a:lnSpc>
              <a:spcPct val="100000"/>
            </a:lnSpc>
            <a:spcBef>
              <a:spcPct val="0"/>
            </a:spcBef>
            <a:spcAft>
              <a:spcPct val="35000"/>
            </a:spcAft>
            <a:buNone/>
          </a:pPr>
          <a:r>
            <a:rPr lang="en-US" sz="2400" b="1" kern="1200"/>
            <a:t>Late February to August 2024 </a:t>
          </a:r>
        </a:p>
      </dsp:txBody>
      <dsp:txXfrm>
        <a:off x="1148831" y="3802878"/>
        <a:ext cx="4940046" cy="1288512"/>
      </dsp:txXfrm>
    </dsp:sp>
    <dsp:sp modelId="{FC326D66-2907-4DE7-BB00-14E8F9434673}">
      <dsp:nvSpPr>
        <dsp:cNvPr id="0" name=""/>
        <dsp:cNvSpPr/>
      </dsp:nvSpPr>
      <dsp:spPr>
        <a:xfrm>
          <a:off x="5846949" y="3801422"/>
          <a:ext cx="4546691" cy="1288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368" tIns="136368" rIns="136368" bIns="136368" numCol="1" spcCol="1270" anchor="ctr" anchorCtr="0">
          <a:noAutofit/>
        </a:bodyPr>
        <a:lstStyle/>
        <a:p>
          <a:pPr marL="0" lvl="0" indent="0" algn="l" defTabSz="800100">
            <a:lnSpc>
              <a:spcPct val="100000"/>
            </a:lnSpc>
            <a:spcBef>
              <a:spcPct val="0"/>
            </a:spcBef>
            <a:spcAft>
              <a:spcPct val="35000"/>
            </a:spcAft>
            <a:buNone/>
          </a:pPr>
          <a:r>
            <a:rPr lang="en-US" sz="1800" b="1" kern="1200"/>
            <a:t>- Community Feedback Loop</a:t>
          </a:r>
        </a:p>
      </dsp:txBody>
      <dsp:txXfrm>
        <a:off x="5846949" y="3801422"/>
        <a:ext cx="4546691" cy="128851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3D4F0C-E9C2-44A2-AF99-B2F5A417AAE7}" type="datetimeFigureOut">
              <a:rPr lang="en-US" smtClean="0"/>
              <a:t>1/10/2024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9F52B0-428A-4397-BD60-E0C24726597B}" type="slidenum">
              <a:rPr lang="en-US" smtClean="0"/>
              <a:t>‹#›</a:t>
            </a:fld>
            <a:endParaRPr lang="en-US"/>
          </a:p>
        </p:txBody>
      </p:sp>
    </p:spTree>
    <p:extLst>
      <p:ext uri="{BB962C8B-B14F-4D97-AF65-F5344CB8AC3E}">
        <p14:creationId xmlns:p14="http://schemas.microsoft.com/office/powerpoint/2010/main" val="703989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Update</a:t>
            </a:r>
          </a:p>
          <a:p>
            <a:pPr marL="171450" indent="-171450">
              <a:buFont typeface="Arial" panose="020B0604020202020204" pitchFamily="34" charset="0"/>
              <a:buChar char="•"/>
            </a:pPr>
            <a:r>
              <a:rPr lang="en-US"/>
              <a:t>Update the bike maps list with new locations and projects added since 2016. </a:t>
            </a:r>
          </a:p>
          <a:p>
            <a:pPr marL="0" indent="0">
              <a:buFont typeface="Arial" panose="020B0604020202020204" pitchFamily="34" charset="0"/>
              <a:buNone/>
            </a:pPr>
            <a:r>
              <a:rPr lang="en-US"/>
              <a:t>Enhance </a:t>
            </a:r>
          </a:p>
          <a:p>
            <a:pPr marL="171450" indent="-171450">
              <a:buFont typeface="Arial" panose="020B0604020202020204" pitchFamily="34" charset="0"/>
              <a:buChar char="•"/>
            </a:pPr>
            <a:r>
              <a:rPr lang="en-US"/>
              <a:t>Map usability for bicyclists across all of Monterey County </a:t>
            </a:r>
          </a:p>
        </p:txBody>
      </p:sp>
      <p:sp>
        <p:nvSpPr>
          <p:cNvPr id="4" name="Slide Number Placeholder 3"/>
          <p:cNvSpPr>
            <a:spLocks noGrp="1"/>
          </p:cNvSpPr>
          <p:nvPr>
            <p:ph type="sldNum" sz="quarter" idx="5"/>
          </p:nvPr>
        </p:nvSpPr>
        <p:spPr/>
        <p:txBody>
          <a:bodyPr/>
          <a:lstStyle/>
          <a:p>
            <a:fld id="{F49F52B0-428A-4397-BD60-E0C24726597B}" type="slidenum">
              <a:rPr lang="en-US" smtClean="0"/>
              <a:t>4</a:t>
            </a:fld>
            <a:endParaRPr lang="en-US"/>
          </a:p>
        </p:txBody>
      </p:sp>
    </p:spTree>
    <p:extLst>
      <p:ext uri="{BB962C8B-B14F-4D97-AF65-F5344CB8AC3E}">
        <p14:creationId xmlns:p14="http://schemas.microsoft.com/office/powerpoint/2010/main" val="1437703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0DAF61AA-5A98-4049-A93E-477E5505141A}" type="datetimeFigureOut">
              <a:rPr lang="en-US" smtClean="0"/>
              <a:t>1/10/2024</a:t>
            </a:fld>
            <a:endParaRPr lang="en-US"/>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07760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0DAF61AA-5A98-4049-A93E-477E5505141A}" type="datetimeFigureOut">
              <a:rPr lang="en-US" smtClean="0"/>
              <a:t>1/10/2024</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65945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0DAF61AA-5A98-4049-A93E-477E5505141A}" type="datetimeFigureOut">
              <a:rPr lang="en-US" smtClean="0"/>
              <a:t>1/10/2024</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00694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0DAF61AA-5A98-4049-A93E-477E5505141A}" type="datetimeFigureOut">
              <a:rPr lang="en-US" smtClean="0"/>
              <a:t>1/10/2024</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556529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DAF61AA-5A98-4049-A93E-477E5505141A}" type="datetimeFigureOut">
              <a:rPr lang="en-US" smtClean="0"/>
              <a:t>1/10/2024</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22455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0DAF61AA-5A98-4049-A93E-477E5505141A}" type="datetimeFigureOut">
              <a:rPr lang="en-US" smtClean="0"/>
              <a:t>1/10/2024</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41196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0DAF61AA-5A98-4049-A93E-477E5505141A}" type="datetimeFigureOut">
              <a:rPr lang="en-US" smtClean="0"/>
              <a:t>1/10/2024</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33262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DAF61AA-5A98-4049-A93E-477E5505141A}" type="datetimeFigureOut">
              <a:rPr lang="en-US" smtClean="0"/>
              <a:t>1/10/2024</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97442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0DAF61AA-5A98-4049-A93E-477E5505141A}" type="datetimeFigureOut">
              <a:rPr lang="en-US" smtClean="0"/>
              <a:t>1/10/2024</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853386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0DAF61AA-5A98-4049-A93E-477E5505141A}" type="datetimeFigureOut">
              <a:rPr lang="en-US" smtClean="0"/>
              <a:t>1/10/2024</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23853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0DAF61AA-5A98-4049-A93E-477E5505141A}" type="datetimeFigureOut">
              <a:rPr lang="en-US" smtClean="0"/>
              <a:t>1/10/2024</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687845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0DAF61AA-5A98-4049-A93E-477E5505141A}" type="datetimeFigureOut">
              <a:rPr lang="en-US" smtClean="0"/>
              <a:pPr/>
              <a:t>1/10/2024</a:t>
            </a:fld>
            <a:endParaRPr lang="en-US"/>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122436819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8/10/relationships/comments" Target="../comments/modernComment_100_F02E3C0B.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microsoft.com/office/2018/10/relationships/comments" Target="../comments/modernComment_10B_3F9EED2D.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microsoft.com/office/2018/10/relationships/comments" Target="../comments/modernComment_10E_5626CB5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7" name="Rectangle 56">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59" name="Top left">
            <a:extLst>
              <a:ext uri="{FF2B5EF4-FFF2-40B4-BE49-F238E27FC236}">
                <a16:creationId xmlns:a16="http://schemas.microsoft.com/office/drawing/2014/main" id="{4210BA9D-B4AC-4A1D-B63B-44F10A9A7D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60" name="Freeform: Shape 59">
              <a:extLst>
                <a:ext uri="{FF2B5EF4-FFF2-40B4-BE49-F238E27FC236}">
                  <a16:creationId xmlns:a16="http://schemas.microsoft.com/office/drawing/2014/main" id="{2AB57F67-BA3E-4168-B776-298ABEE401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65000"/>
                    <a:lumOff val="35000"/>
                  </a:schemeClr>
                </a:solidFill>
                <a:latin typeface="AvenirNext LT Pro Medium" panose="020B0504020202020204" pitchFamily="34" charset="0"/>
              </a:endParaRPr>
            </a:p>
          </p:txBody>
        </p:sp>
        <p:sp>
          <p:nvSpPr>
            <p:cNvPr id="61" name="Freeform: Shape 60">
              <a:extLst>
                <a:ext uri="{FF2B5EF4-FFF2-40B4-BE49-F238E27FC236}">
                  <a16:creationId xmlns:a16="http://schemas.microsoft.com/office/drawing/2014/main" id="{1A37E474-2AB5-44C2-89C5-00B18BBF0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52" name="Freeform: Shape 51">
              <a:extLst>
                <a:ext uri="{FF2B5EF4-FFF2-40B4-BE49-F238E27FC236}">
                  <a16:creationId xmlns:a16="http://schemas.microsoft.com/office/drawing/2014/main" id="{3C7682BD-43A7-412C-9D1C-C253EDF7F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53" name="Freeform: Shape 52">
              <a:extLst>
                <a:ext uri="{FF2B5EF4-FFF2-40B4-BE49-F238E27FC236}">
                  <a16:creationId xmlns:a16="http://schemas.microsoft.com/office/drawing/2014/main" id="{CE322CA5-5700-49C5-B2F4-5451AEC68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54" name="Freeform: Shape 53">
              <a:extLst>
                <a:ext uri="{FF2B5EF4-FFF2-40B4-BE49-F238E27FC236}">
                  <a16:creationId xmlns:a16="http://schemas.microsoft.com/office/drawing/2014/main" id="{7FF4B5E5-C2CB-47A0-BDC9-D9560C77B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56" name="Freeform: Shape 55">
              <a:extLst>
                <a:ext uri="{FF2B5EF4-FFF2-40B4-BE49-F238E27FC236}">
                  <a16:creationId xmlns:a16="http://schemas.microsoft.com/office/drawing/2014/main" id="{DC206FD4-2993-45C6-A6D2-945277425E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58" name="Freeform: Shape 57">
              <a:extLst>
                <a:ext uri="{FF2B5EF4-FFF2-40B4-BE49-F238E27FC236}">
                  <a16:creationId xmlns:a16="http://schemas.microsoft.com/office/drawing/2014/main" id="{0AC4F993-F14F-4F25-A6AB-1AD9E2A820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86" name="Freeform: Shape 85">
              <a:extLst>
                <a:ext uri="{FF2B5EF4-FFF2-40B4-BE49-F238E27FC236}">
                  <a16:creationId xmlns:a16="http://schemas.microsoft.com/office/drawing/2014/main" id="{1CD13FF4-3251-4983-B074-BD35A9902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a:p>
          </p:txBody>
        </p:sp>
      </p:grpSp>
      <p:sp>
        <p:nvSpPr>
          <p:cNvPr id="2" name="Title 1">
            <a:extLst>
              <a:ext uri="{FF2B5EF4-FFF2-40B4-BE49-F238E27FC236}">
                <a16:creationId xmlns:a16="http://schemas.microsoft.com/office/drawing/2014/main" id="{EAC5A261-D1FE-0579-EB66-28E72E9697EF}"/>
              </a:ext>
            </a:extLst>
          </p:cNvPr>
          <p:cNvSpPr>
            <a:spLocks noGrp="1"/>
          </p:cNvSpPr>
          <p:nvPr>
            <p:ph type="ctrTitle"/>
          </p:nvPr>
        </p:nvSpPr>
        <p:spPr>
          <a:xfrm>
            <a:off x="1034151" y="1272509"/>
            <a:ext cx="3776416" cy="3155419"/>
          </a:xfrm>
        </p:spPr>
        <p:txBody>
          <a:bodyPr anchor="b">
            <a:normAutofit fontScale="90000"/>
          </a:bodyPr>
          <a:lstStyle/>
          <a:p>
            <a:pPr>
              <a:lnSpc>
                <a:spcPct val="90000"/>
              </a:lnSpc>
            </a:pPr>
            <a:r>
              <a:rPr lang="en-US" sz="4200"/>
              <a:t>2024 Monterey County Bike Map Distribution Plan </a:t>
            </a:r>
          </a:p>
        </p:txBody>
      </p:sp>
      <p:sp>
        <p:nvSpPr>
          <p:cNvPr id="3" name="Subtitle 2">
            <a:extLst>
              <a:ext uri="{FF2B5EF4-FFF2-40B4-BE49-F238E27FC236}">
                <a16:creationId xmlns:a16="http://schemas.microsoft.com/office/drawing/2014/main" id="{593271EE-A35F-2FA5-C783-CEB67131BA22}"/>
              </a:ext>
            </a:extLst>
          </p:cNvPr>
          <p:cNvSpPr>
            <a:spLocks noGrp="1"/>
          </p:cNvSpPr>
          <p:nvPr>
            <p:ph type="subTitle" idx="1"/>
          </p:nvPr>
        </p:nvSpPr>
        <p:spPr>
          <a:xfrm>
            <a:off x="1034151" y="4581547"/>
            <a:ext cx="4241234" cy="1118889"/>
          </a:xfrm>
        </p:spPr>
        <p:txBody>
          <a:bodyPr anchor="t">
            <a:normAutofit fontScale="92500" lnSpcReduction="10000"/>
          </a:bodyPr>
          <a:lstStyle/>
          <a:p>
            <a:r>
              <a:rPr lang="en-US" sz="2900"/>
              <a:t>By Ariadne Sambrano</a:t>
            </a:r>
          </a:p>
          <a:p>
            <a:r>
              <a:rPr lang="en-US" sz="2900"/>
              <a:t>Transportation Planner</a:t>
            </a:r>
          </a:p>
          <a:p>
            <a:endParaRPr lang="en-US" sz="2200"/>
          </a:p>
        </p:txBody>
      </p:sp>
      <p:grpSp>
        <p:nvGrpSpPr>
          <p:cNvPr id="87" name="Cross">
            <a:extLst>
              <a:ext uri="{FF2B5EF4-FFF2-40B4-BE49-F238E27FC236}">
                <a16:creationId xmlns:a16="http://schemas.microsoft.com/office/drawing/2014/main" id="{80F56037-8334-4400-9C7A-A3BEFA96A8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45264" y="149792"/>
            <a:ext cx="118872" cy="118872"/>
            <a:chOff x="1175347" y="3733800"/>
            <a:chExt cx="118872" cy="118872"/>
          </a:xfrm>
        </p:grpSpPr>
        <p:cxnSp>
          <p:nvCxnSpPr>
            <p:cNvPr id="88" name="Straight Connector 87">
              <a:extLst>
                <a:ext uri="{FF2B5EF4-FFF2-40B4-BE49-F238E27FC236}">
                  <a16:creationId xmlns:a16="http://schemas.microsoft.com/office/drawing/2014/main" id="{060AD0EB-D554-49C4-9728-C64D6D6867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97" name="Straight Connector 96">
              <a:extLst>
                <a:ext uri="{FF2B5EF4-FFF2-40B4-BE49-F238E27FC236}">
                  <a16:creationId xmlns:a16="http://schemas.microsoft.com/office/drawing/2014/main" id="{C9432895-644F-4E09-97C7-F8DB36AAE1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pic>
        <p:nvPicPr>
          <p:cNvPr id="8" name="Picture 7" descr="A group of people riding bicycles&#10;&#10;Description automatically generated">
            <a:extLst>
              <a:ext uri="{FF2B5EF4-FFF2-40B4-BE49-F238E27FC236}">
                <a16:creationId xmlns:a16="http://schemas.microsoft.com/office/drawing/2014/main" id="{6F519F15-D2B9-7A57-0817-AB42C31573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1032" y="567942"/>
            <a:ext cx="4073264" cy="5716862"/>
          </a:xfrm>
          <a:prstGeom prst="rect">
            <a:avLst/>
          </a:prstGeom>
        </p:spPr>
      </p:pic>
      <p:grpSp>
        <p:nvGrpSpPr>
          <p:cNvPr id="98" name="Bottom Right">
            <a:extLst>
              <a:ext uri="{FF2B5EF4-FFF2-40B4-BE49-F238E27FC236}">
                <a16:creationId xmlns:a16="http://schemas.microsoft.com/office/drawing/2014/main" id="{6B310A71-665E-47AB-9D80-2D90F7D92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99" name="Freeform: Shape 98">
              <a:extLst>
                <a:ext uri="{FF2B5EF4-FFF2-40B4-BE49-F238E27FC236}">
                  <a16:creationId xmlns:a16="http://schemas.microsoft.com/office/drawing/2014/main" id="{6AD1AF10-782F-4908-A718-EA87EC7170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65000"/>
                    <a:lumOff val="35000"/>
                  </a:schemeClr>
                </a:solidFill>
                <a:latin typeface="AvenirNext LT Pro Medium" panose="020B0504020202020204" pitchFamily="34" charset="0"/>
              </a:endParaRPr>
            </a:p>
          </p:txBody>
        </p:sp>
        <p:grpSp>
          <p:nvGrpSpPr>
            <p:cNvPr id="100" name="Graphic 157">
              <a:extLst>
                <a:ext uri="{FF2B5EF4-FFF2-40B4-BE49-F238E27FC236}">
                  <a16:creationId xmlns:a16="http://schemas.microsoft.com/office/drawing/2014/main" id="{A935357A-B553-44CD-9376-FE1E6057500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101" name="Freeform: Shape 100">
                <a:extLst>
                  <a:ext uri="{FF2B5EF4-FFF2-40B4-BE49-F238E27FC236}">
                    <a16:creationId xmlns:a16="http://schemas.microsoft.com/office/drawing/2014/main" id="{71A180B9-74EE-45CB-8BC1-41E1C07585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102" name="Freeform: Shape 101">
                <a:extLst>
                  <a:ext uri="{FF2B5EF4-FFF2-40B4-BE49-F238E27FC236}">
                    <a16:creationId xmlns:a16="http://schemas.microsoft.com/office/drawing/2014/main" id="{D0ED6DBC-425A-4959-8ACF-4263EEF24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03" name="Freeform: Shape 102">
                <a:extLst>
                  <a:ext uri="{FF2B5EF4-FFF2-40B4-BE49-F238E27FC236}">
                    <a16:creationId xmlns:a16="http://schemas.microsoft.com/office/drawing/2014/main" id="{1B431B70-9FAD-408D-890D-646D484045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104" name="Freeform: Shape 103">
                <a:extLst>
                  <a:ext uri="{FF2B5EF4-FFF2-40B4-BE49-F238E27FC236}">
                    <a16:creationId xmlns:a16="http://schemas.microsoft.com/office/drawing/2014/main" id="{8E532E75-ACFE-4179-B41D-039B3B768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05" name="Freeform: Shape 104">
                <a:extLst>
                  <a:ext uri="{FF2B5EF4-FFF2-40B4-BE49-F238E27FC236}">
                    <a16:creationId xmlns:a16="http://schemas.microsoft.com/office/drawing/2014/main" id="{1C81F463-8260-4AAF-9233-3FE29293C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06" name="Freeform: Shape 105">
                <a:extLst>
                  <a:ext uri="{FF2B5EF4-FFF2-40B4-BE49-F238E27FC236}">
                    <a16:creationId xmlns:a16="http://schemas.microsoft.com/office/drawing/2014/main" id="{5D51C233-AAFA-43B0-85ED-E42E8DE5E5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07" name="Freeform: Shape 106">
                <a:extLst>
                  <a:ext uri="{FF2B5EF4-FFF2-40B4-BE49-F238E27FC236}">
                    <a16:creationId xmlns:a16="http://schemas.microsoft.com/office/drawing/2014/main" id="{0D7BBAB6-5F70-4658-9F1E-4F56C83F0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108" name="Freeform: Shape 107">
              <a:extLst>
                <a:ext uri="{FF2B5EF4-FFF2-40B4-BE49-F238E27FC236}">
                  <a16:creationId xmlns:a16="http://schemas.microsoft.com/office/drawing/2014/main" id="{2FADCFE9-3879-4BEB-8C66-8CDE96527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4029561867"/>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3" name="Top Left">
            <a:extLst>
              <a:ext uri="{FF2B5EF4-FFF2-40B4-BE49-F238E27FC236}">
                <a16:creationId xmlns:a16="http://schemas.microsoft.com/office/drawing/2014/main" id="{DC655204-C06A-4A55-9BB4-C79C4AF9D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4" name="Freeform: Shape 13">
              <a:extLst>
                <a:ext uri="{FF2B5EF4-FFF2-40B4-BE49-F238E27FC236}">
                  <a16:creationId xmlns:a16="http://schemas.microsoft.com/office/drawing/2014/main" id="{F83BC876-5C0C-438A-8928-B1EC2E1E4D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id="{B9B3EEC1-86B7-4DB1-AB38-E2D749392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EB2CD0B-3D3E-4CF3-92F5-7AE77C22C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01561934-15F2-4620-A65F-28EB73CD7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DB9278E2-D464-4DE2-B229-D3D02ED2B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67AA3CE0-412D-4C03-9203-878479E0A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85785346-E446-47E2-B3DD-C1C561E68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0F6388E0-BD20-4901-B128-88D3D56A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a:p>
          </p:txBody>
        </p:sp>
      </p:grpSp>
      <p:sp>
        <p:nvSpPr>
          <p:cNvPr id="2" name="Title 1">
            <a:extLst>
              <a:ext uri="{FF2B5EF4-FFF2-40B4-BE49-F238E27FC236}">
                <a16:creationId xmlns:a16="http://schemas.microsoft.com/office/drawing/2014/main" id="{897F8EED-01DF-5CB2-62B3-F21141DD95E3}"/>
              </a:ext>
            </a:extLst>
          </p:cNvPr>
          <p:cNvSpPr>
            <a:spLocks noGrp="1"/>
          </p:cNvSpPr>
          <p:nvPr>
            <p:ph type="title"/>
          </p:nvPr>
        </p:nvSpPr>
        <p:spPr>
          <a:xfrm>
            <a:off x="1198182" y="559813"/>
            <a:ext cx="4987809" cy="1664573"/>
          </a:xfrm>
        </p:spPr>
        <p:txBody>
          <a:bodyPr>
            <a:normAutofit/>
          </a:bodyPr>
          <a:lstStyle/>
          <a:p>
            <a:r>
              <a:rPr lang="en-US"/>
              <a:t>Overview</a:t>
            </a:r>
          </a:p>
        </p:txBody>
      </p:sp>
      <p:sp>
        <p:nvSpPr>
          <p:cNvPr id="3" name="Content Placeholder 2">
            <a:extLst>
              <a:ext uri="{FF2B5EF4-FFF2-40B4-BE49-F238E27FC236}">
                <a16:creationId xmlns:a16="http://schemas.microsoft.com/office/drawing/2014/main" id="{12FDDACC-E1FD-CBEF-5315-A7B953A365E5}"/>
              </a:ext>
            </a:extLst>
          </p:cNvPr>
          <p:cNvSpPr>
            <a:spLocks noGrp="1"/>
          </p:cNvSpPr>
          <p:nvPr>
            <p:ph idx="1"/>
          </p:nvPr>
        </p:nvSpPr>
        <p:spPr>
          <a:xfrm>
            <a:off x="1185756" y="2384474"/>
            <a:ext cx="4987488" cy="3728613"/>
          </a:xfrm>
        </p:spPr>
        <p:txBody>
          <a:bodyPr vert="horz" lIns="91440" tIns="45720" rIns="91440" bIns="45720" rtlCol="0">
            <a:normAutofit fontScale="92500" lnSpcReduction="10000"/>
          </a:bodyPr>
          <a:lstStyle/>
          <a:p>
            <a:r>
              <a:rPr lang="en-US" sz="3600"/>
              <a:t>History </a:t>
            </a:r>
          </a:p>
          <a:p>
            <a:r>
              <a:rPr lang="en-US" sz="3600"/>
              <a:t>Goals </a:t>
            </a:r>
          </a:p>
          <a:p>
            <a:r>
              <a:rPr lang="en-US" sz="3600"/>
              <a:t>Schedule of Bike Map Distribution</a:t>
            </a:r>
          </a:p>
          <a:p>
            <a:r>
              <a:rPr lang="en-US" sz="3600"/>
              <a:t>Review/Input on distribution locations </a:t>
            </a:r>
          </a:p>
          <a:p>
            <a:pPr lvl="1"/>
            <a:endParaRPr lang="en-US" sz="1800"/>
          </a:p>
          <a:p>
            <a:pPr lvl="1"/>
            <a:endParaRPr lang="en-US" sz="1800"/>
          </a:p>
          <a:p>
            <a:endParaRPr lang="en-US" sz="1800"/>
          </a:p>
        </p:txBody>
      </p:sp>
      <p:pic>
        <p:nvPicPr>
          <p:cNvPr id="4" name="Picture 3">
            <a:extLst>
              <a:ext uri="{FF2B5EF4-FFF2-40B4-BE49-F238E27FC236}">
                <a16:creationId xmlns:a16="http://schemas.microsoft.com/office/drawing/2014/main" id="{DF1F1D15-356F-0E01-338A-82AFC6CF5835}"/>
              </a:ext>
            </a:extLst>
          </p:cNvPr>
          <p:cNvPicPr>
            <a:picLocks noChangeAspect="1"/>
          </p:cNvPicPr>
          <p:nvPr/>
        </p:nvPicPr>
        <p:blipFill rotWithShape="1">
          <a:blip r:embed="rId2"/>
          <a:srcRect l="26392" r="6857" b="-2"/>
          <a:stretch/>
        </p:blipFill>
        <p:spPr>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23" name="Bottom Right">
            <a:extLst>
              <a:ext uri="{FF2B5EF4-FFF2-40B4-BE49-F238E27FC236}">
                <a16:creationId xmlns:a16="http://schemas.microsoft.com/office/drawing/2014/main" id="{4C476EAB-383B-48F9-B661-B049EB50AE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24" name="Freeform: Shape 23">
              <a:extLst>
                <a:ext uri="{FF2B5EF4-FFF2-40B4-BE49-F238E27FC236}">
                  <a16:creationId xmlns:a16="http://schemas.microsoft.com/office/drawing/2014/main" id="{3045FFB7-76A2-4C6F-A15F-23BF1597C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65000"/>
                    <a:lumOff val="35000"/>
                  </a:schemeClr>
                </a:solidFill>
                <a:latin typeface="AvenirNext LT Pro Medium" panose="020B0504020202020204" pitchFamily="34" charset="0"/>
              </a:endParaRPr>
            </a:p>
          </p:txBody>
        </p:sp>
        <p:grpSp>
          <p:nvGrpSpPr>
            <p:cNvPr id="25" name="Graphic 157">
              <a:extLst>
                <a:ext uri="{FF2B5EF4-FFF2-40B4-BE49-F238E27FC236}">
                  <a16:creationId xmlns:a16="http://schemas.microsoft.com/office/drawing/2014/main" id="{F4E5EB5B-D417-4B20-9CBE-F3DCCA5F3D0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7" name="Freeform: Shape 26">
                <a:extLst>
                  <a:ext uri="{FF2B5EF4-FFF2-40B4-BE49-F238E27FC236}">
                    <a16:creationId xmlns:a16="http://schemas.microsoft.com/office/drawing/2014/main" id="{56643958-DAAD-4611-BCC7-9BDB5917C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263D00C7-B9D3-4681-8C55-F137CBD36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0539B678-9BB9-4639-B9A4-4511639BB4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C14F8CDF-D0D2-43AD-A7AB-0871C24A6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25D54C27-D98D-4E8C-87BD-E0ECAB3BA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CA10EDED-B646-4197-BF0C-C4A83018BA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B9B3D029-DC96-4655-89E2-D9387B3D56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6" name="Freeform: Shape 25">
              <a:extLst>
                <a:ext uri="{FF2B5EF4-FFF2-40B4-BE49-F238E27FC236}">
                  <a16:creationId xmlns:a16="http://schemas.microsoft.com/office/drawing/2014/main" id="{EF12D98D-E6A5-437D-830E-C5C0E7ACE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863570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6" name="Rectangle 35">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37" name="Top Left">
            <a:extLst>
              <a:ext uri="{FF2B5EF4-FFF2-40B4-BE49-F238E27FC236}">
                <a16:creationId xmlns:a16="http://schemas.microsoft.com/office/drawing/2014/main" id="{30E2593C-D80A-46DA-80DF-172357084A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38" name="Freeform: Shape 37">
              <a:extLst>
                <a:ext uri="{FF2B5EF4-FFF2-40B4-BE49-F238E27FC236}">
                  <a16:creationId xmlns:a16="http://schemas.microsoft.com/office/drawing/2014/main" id="{01A9D4F6-4E29-4BDA-A516-7F3F736DB7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65000"/>
                    <a:lumOff val="35000"/>
                  </a:schemeClr>
                </a:solidFill>
                <a:latin typeface="AvenirNext LT Pro Medium" panose="020B0504020202020204" pitchFamily="34" charset="0"/>
              </a:endParaRPr>
            </a:p>
          </p:txBody>
        </p:sp>
        <p:sp>
          <p:nvSpPr>
            <p:cNvPr id="39" name="Freeform: Shape 38">
              <a:extLst>
                <a:ext uri="{FF2B5EF4-FFF2-40B4-BE49-F238E27FC236}">
                  <a16:creationId xmlns:a16="http://schemas.microsoft.com/office/drawing/2014/main" id="{F21C7B06-772C-4D26-AF38-02786B9F8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40" name="Freeform: Shape 39">
              <a:extLst>
                <a:ext uri="{FF2B5EF4-FFF2-40B4-BE49-F238E27FC236}">
                  <a16:creationId xmlns:a16="http://schemas.microsoft.com/office/drawing/2014/main" id="{98F1E44D-5255-4ED6-8D25-0616BC280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41" name="Freeform: Shape 40">
              <a:extLst>
                <a:ext uri="{FF2B5EF4-FFF2-40B4-BE49-F238E27FC236}">
                  <a16:creationId xmlns:a16="http://schemas.microsoft.com/office/drawing/2014/main" id="{D4D73AC6-0076-449C-8676-7D0AD28D6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42" name="Freeform: Shape 41">
              <a:extLst>
                <a:ext uri="{FF2B5EF4-FFF2-40B4-BE49-F238E27FC236}">
                  <a16:creationId xmlns:a16="http://schemas.microsoft.com/office/drawing/2014/main" id="{6592273B-D4FB-437C-A81B-0CEEEB089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43" name="Freeform: Shape 42">
              <a:extLst>
                <a:ext uri="{FF2B5EF4-FFF2-40B4-BE49-F238E27FC236}">
                  <a16:creationId xmlns:a16="http://schemas.microsoft.com/office/drawing/2014/main" id="{25058A91-09D6-41A3-B732-BD9820CAF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44" name="Freeform: Shape 43">
              <a:extLst>
                <a:ext uri="{FF2B5EF4-FFF2-40B4-BE49-F238E27FC236}">
                  <a16:creationId xmlns:a16="http://schemas.microsoft.com/office/drawing/2014/main" id="{EB46C089-E160-4CFA-9B80-559D7A221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3A4BDAFA-2631-4743-B907-D9504D8E54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a:p>
          </p:txBody>
        </p:sp>
      </p:grpSp>
      <p:sp>
        <p:nvSpPr>
          <p:cNvPr id="2" name="Title 1">
            <a:extLst>
              <a:ext uri="{FF2B5EF4-FFF2-40B4-BE49-F238E27FC236}">
                <a16:creationId xmlns:a16="http://schemas.microsoft.com/office/drawing/2014/main" id="{69C0A203-6ED1-D1D6-0CC3-6FBA59005849}"/>
              </a:ext>
            </a:extLst>
          </p:cNvPr>
          <p:cNvSpPr>
            <a:spLocks noGrp="1"/>
          </p:cNvSpPr>
          <p:nvPr>
            <p:ph type="title"/>
          </p:nvPr>
        </p:nvSpPr>
        <p:spPr>
          <a:xfrm>
            <a:off x="1198182" y="559813"/>
            <a:ext cx="4814412" cy="1664573"/>
          </a:xfrm>
        </p:spPr>
        <p:txBody>
          <a:bodyPr>
            <a:normAutofit/>
          </a:bodyPr>
          <a:lstStyle/>
          <a:p>
            <a:pPr>
              <a:lnSpc>
                <a:spcPct val="90000"/>
              </a:lnSpc>
            </a:pPr>
            <a:r>
              <a:rPr lang="en-US" sz="3700" b="1"/>
              <a:t>History</a:t>
            </a:r>
            <a:r>
              <a:rPr lang="en-US" sz="3700"/>
              <a:t>: </a:t>
            </a:r>
            <a:r>
              <a:rPr lang="en-US" sz="3700" i="0">
                <a:effectLst/>
                <a:latin typeface="Söhne"/>
              </a:rPr>
              <a:t>Bike &amp; Ped’s Committee Involvement on the Bike Map </a:t>
            </a:r>
            <a:endParaRPr lang="en-US" sz="3700"/>
          </a:p>
        </p:txBody>
      </p:sp>
      <p:sp>
        <p:nvSpPr>
          <p:cNvPr id="3" name="Content Placeholder 2">
            <a:extLst>
              <a:ext uri="{FF2B5EF4-FFF2-40B4-BE49-F238E27FC236}">
                <a16:creationId xmlns:a16="http://schemas.microsoft.com/office/drawing/2014/main" id="{1C591322-168A-EB38-D3ED-7DA7503971CD}"/>
              </a:ext>
            </a:extLst>
          </p:cNvPr>
          <p:cNvSpPr>
            <a:spLocks noGrp="1"/>
          </p:cNvSpPr>
          <p:nvPr>
            <p:ph idx="1"/>
          </p:nvPr>
        </p:nvSpPr>
        <p:spPr>
          <a:xfrm>
            <a:off x="1185756" y="2384474"/>
            <a:ext cx="4814102" cy="3728613"/>
          </a:xfrm>
        </p:spPr>
        <p:txBody>
          <a:bodyPr>
            <a:normAutofit/>
          </a:bodyPr>
          <a:lstStyle/>
          <a:p>
            <a:r>
              <a:rPr lang="en-US" sz="2400"/>
              <a:t>Bike Committee has provided vital suggestions and expertise.</a:t>
            </a:r>
          </a:p>
          <a:p>
            <a:r>
              <a:rPr lang="en-US" sz="2400"/>
              <a:t>Implemented committee-recommended updates to the Bike Map from 2016 and in 2022.</a:t>
            </a:r>
          </a:p>
          <a:p>
            <a:r>
              <a:rPr lang="en-US" sz="2400"/>
              <a:t>Continuously inspiring a community to be active.</a:t>
            </a:r>
          </a:p>
          <a:p>
            <a:endParaRPr lang="en-US" sz="1800"/>
          </a:p>
          <a:p>
            <a:endParaRPr lang="en-US" sz="1800"/>
          </a:p>
          <a:p>
            <a:endParaRPr lang="en-US" sz="1800"/>
          </a:p>
        </p:txBody>
      </p:sp>
      <p:pic>
        <p:nvPicPr>
          <p:cNvPr id="4" name="Picture 3">
            <a:extLst>
              <a:ext uri="{FF2B5EF4-FFF2-40B4-BE49-F238E27FC236}">
                <a16:creationId xmlns:a16="http://schemas.microsoft.com/office/drawing/2014/main" id="{B3B4BA71-7855-842D-CA03-E00B969F4825}"/>
              </a:ext>
            </a:extLst>
          </p:cNvPr>
          <p:cNvPicPr>
            <a:picLocks noChangeAspect="1"/>
          </p:cNvPicPr>
          <p:nvPr/>
        </p:nvPicPr>
        <p:blipFill rotWithShape="1">
          <a:blip r:embed="rId2"/>
          <a:srcRect l="13526" r="19742" b="-1"/>
          <a:stretch/>
        </p:blipFill>
        <p:spPr>
          <a:xfrm>
            <a:off x="6626806" y="1019556"/>
            <a:ext cx="4817466" cy="4818888"/>
          </a:xfrm>
          <a:prstGeom prst="rect">
            <a:avLst/>
          </a:prstGeom>
        </p:spPr>
      </p:pic>
      <p:grpSp>
        <p:nvGrpSpPr>
          <p:cNvPr id="46" name="Bottom Right">
            <a:extLst>
              <a:ext uri="{FF2B5EF4-FFF2-40B4-BE49-F238E27FC236}">
                <a16:creationId xmlns:a16="http://schemas.microsoft.com/office/drawing/2014/main" id="{521AD032-2A8E-46DA-9ADE-ABE5E787FE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47" name="Freeform: Shape 46">
              <a:extLst>
                <a:ext uri="{FF2B5EF4-FFF2-40B4-BE49-F238E27FC236}">
                  <a16:creationId xmlns:a16="http://schemas.microsoft.com/office/drawing/2014/main" id="{4C99AC15-8ABA-4F63-9321-20BC70B7C5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65000"/>
                    <a:lumOff val="35000"/>
                  </a:schemeClr>
                </a:solidFill>
                <a:latin typeface="AvenirNext LT Pro Medium" panose="020B0504020202020204" pitchFamily="34" charset="0"/>
              </a:endParaRPr>
            </a:p>
          </p:txBody>
        </p:sp>
        <p:grpSp>
          <p:nvGrpSpPr>
            <p:cNvPr id="25" name="Graphic 157">
              <a:extLst>
                <a:ext uri="{FF2B5EF4-FFF2-40B4-BE49-F238E27FC236}">
                  <a16:creationId xmlns:a16="http://schemas.microsoft.com/office/drawing/2014/main" id="{4A4D9C63-9AE2-409A-AD6F-D6B96CC608F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48" name="Freeform: Shape 47">
                <a:extLst>
                  <a:ext uri="{FF2B5EF4-FFF2-40B4-BE49-F238E27FC236}">
                    <a16:creationId xmlns:a16="http://schemas.microsoft.com/office/drawing/2014/main" id="{1C414FAE-71E1-463A-AE68-63329132E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49" name="Freeform: Shape 48">
                <a:extLst>
                  <a:ext uri="{FF2B5EF4-FFF2-40B4-BE49-F238E27FC236}">
                    <a16:creationId xmlns:a16="http://schemas.microsoft.com/office/drawing/2014/main" id="{2AA2E51D-8749-4E45-B4DD-111ED901B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50" name="Freeform: Shape 49">
                <a:extLst>
                  <a:ext uri="{FF2B5EF4-FFF2-40B4-BE49-F238E27FC236}">
                    <a16:creationId xmlns:a16="http://schemas.microsoft.com/office/drawing/2014/main" id="{FF8F5908-4C35-43FC-A898-D3C8C3A09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51" name="Freeform: Shape 50">
                <a:extLst>
                  <a:ext uri="{FF2B5EF4-FFF2-40B4-BE49-F238E27FC236}">
                    <a16:creationId xmlns:a16="http://schemas.microsoft.com/office/drawing/2014/main" id="{B573C509-A7F3-4312-B67F-C55BB88DDF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52" name="Freeform: Shape 51">
                <a:extLst>
                  <a:ext uri="{FF2B5EF4-FFF2-40B4-BE49-F238E27FC236}">
                    <a16:creationId xmlns:a16="http://schemas.microsoft.com/office/drawing/2014/main" id="{79AB9BF4-2BB4-4BE7-98EB-B320312ED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53" name="Freeform: Shape 52">
                <a:extLst>
                  <a:ext uri="{FF2B5EF4-FFF2-40B4-BE49-F238E27FC236}">
                    <a16:creationId xmlns:a16="http://schemas.microsoft.com/office/drawing/2014/main" id="{971E7EF4-D2C5-4968-AC34-A0674E1F82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54" name="Freeform: Shape 53">
                <a:extLst>
                  <a:ext uri="{FF2B5EF4-FFF2-40B4-BE49-F238E27FC236}">
                    <a16:creationId xmlns:a16="http://schemas.microsoft.com/office/drawing/2014/main" id="{235D9000-8CED-4925-95A2-3F12C80234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55" name="Freeform: Shape 54">
              <a:extLst>
                <a:ext uri="{FF2B5EF4-FFF2-40B4-BE49-F238E27FC236}">
                  <a16:creationId xmlns:a16="http://schemas.microsoft.com/office/drawing/2014/main" id="{9F857165-8DF4-4025-B0D6-1079CDA8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676685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033" name="Rectangle 1032">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035" name="Top left">
            <a:extLst>
              <a:ext uri="{FF2B5EF4-FFF2-40B4-BE49-F238E27FC236}">
                <a16:creationId xmlns:a16="http://schemas.microsoft.com/office/drawing/2014/main" id="{34B438D8-EF7C-445C-8B7F-953BEB1BC1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036" name="Freeform: Shape 1035">
              <a:extLst>
                <a:ext uri="{FF2B5EF4-FFF2-40B4-BE49-F238E27FC236}">
                  <a16:creationId xmlns:a16="http://schemas.microsoft.com/office/drawing/2014/main" id="{9FE087E2-E4B7-42FA-A441-7EDEE41B00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65000"/>
                    <a:lumOff val="35000"/>
                  </a:schemeClr>
                </a:solidFill>
                <a:latin typeface="AvenirNext LT Pro Medium" panose="020B0504020202020204" pitchFamily="34" charset="0"/>
              </a:endParaRPr>
            </a:p>
          </p:txBody>
        </p:sp>
        <p:sp>
          <p:nvSpPr>
            <p:cNvPr id="1037" name="Freeform: Shape 1036">
              <a:extLst>
                <a:ext uri="{FF2B5EF4-FFF2-40B4-BE49-F238E27FC236}">
                  <a16:creationId xmlns:a16="http://schemas.microsoft.com/office/drawing/2014/main" id="{A61B2EF2-665F-429A-9CFB-08C14FAC99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038" name="Freeform: Shape 1037">
              <a:extLst>
                <a:ext uri="{FF2B5EF4-FFF2-40B4-BE49-F238E27FC236}">
                  <a16:creationId xmlns:a16="http://schemas.microsoft.com/office/drawing/2014/main" id="{0B0B1C71-6C49-4F64-8859-9CC59D7D9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039" name="Freeform: Shape 1038">
              <a:extLst>
                <a:ext uri="{FF2B5EF4-FFF2-40B4-BE49-F238E27FC236}">
                  <a16:creationId xmlns:a16="http://schemas.microsoft.com/office/drawing/2014/main" id="{66BBF9FA-27D4-45DF-8D9C-623EA4106A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040" name="Freeform: Shape 1039">
              <a:extLst>
                <a:ext uri="{FF2B5EF4-FFF2-40B4-BE49-F238E27FC236}">
                  <a16:creationId xmlns:a16="http://schemas.microsoft.com/office/drawing/2014/main" id="{0F2F0D01-71CB-4693-A192-5BA045A5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041" name="Freeform: Shape 1040">
              <a:extLst>
                <a:ext uri="{FF2B5EF4-FFF2-40B4-BE49-F238E27FC236}">
                  <a16:creationId xmlns:a16="http://schemas.microsoft.com/office/drawing/2014/main" id="{E740E1FB-ACD1-41FC-9828-9B5D2CAA77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1042" name="Freeform: Shape 1041">
              <a:extLst>
                <a:ext uri="{FF2B5EF4-FFF2-40B4-BE49-F238E27FC236}">
                  <a16:creationId xmlns:a16="http://schemas.microsoft.com/office/drawing/2014/main" id="{12BABC85-DC43-42B8-8AAA-9198D7A62D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1043" name="Freeform: Shape 1042">
              <a:extLst>
                <a:ext uri="{FF2B5EF4-FFF2-40B4-BE49-F238E27FC236}">
                  <a16:creationId xmlns:a16="http://schemas.microsoft.com/office/drawing/2014/main" id="{F48F9955-240E-4180-81B8-5909B1A91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a:p>
          </p:txBody>
        </p:sp>
      </p:grpSp>
      <p:sp>
        <p:nvSpPr>
          <p:cNvPr id="2" name="Title 1">
            <a:extLst>
              <a:ext uri="{FF2B5EF4-FFF2-40B4-BE49-F238E27FC236}">
                <a16:creationId xmlns:a16="http://schemas.microsoft.com/office/drawing/2014/main" id="{CBD08077-0818-245D-C710-CD30478AF09B}"/>
              </a:ext>
            </a:extLst>
          </p:cNvPr>
          <p:cNvSpPr>
            <a:spLocks noGrp="1"/>
          </p:cNvSpPr>
          <p:nvPr>
            <p:ph type="title"/>
          </p:nvPr>
        </p:nvSpPr>
        <p:spPr>
          <a:xfrm>
            <a:off x="995972" y="626248"/>
            <a:ext cx="3988369" cy="2236864"/>
          </a:xfrm>
        </p:spPr>
        <p:txBody>
          <a:bodyPr>
            <a:normAutofit/>
          </a:bodyPr>
          <a:lstStyle/>
          <a:p>
            <a:pPr>
              <a:lnSpc>
                <a:spcPct val="90000"/>
              </a:lnSpc>
            </a:pPr>
            <a:r>
              <a:rPr lang="en-US" sz="4000" b="0" i="0">
                <a:effectLst/>
                <a:latin typeface="Söhne"/>
              </a:rPr>
              <a:t>Goals for the Monterey County Bike Map Plan</a:t>
            </a:r>
            <a:endParaRPr lang="en-US" sz="3700"/>
          </a:p>
        </p:txBody>
      </p:sp>
      <p:sp>
        <p:nvSpPr>
          <p:cNvPr id="3" name="Content Placeholder 2">
            <a:extLst>
              <a:ext uri="{FF2B5EF4-FFF2-40B4-BE49-F238E27FC236}">
                <a16:creationId xmlns:a16="http://schemas.microsoft.com/office/drawing/2014/main" id="{0E15D778-510C-E31F-76E2-5E5819A5779A}"/>
              </a:ext>
            </a:extLst>
          </p:cNvPr>
          <p:cNvSpPr>
            <a:spLocks noGrp="1"/>
          </p:cNvSpPr>
          <p:nvPr>
            <p:ph idx="1"/>
          </p:nvPr>
        </p:nvSpPr>
        <p:spPr>
          <a:xfrm>
            <a:off x="671846" y="2929383"/>
            <a:ext cx="3988112" cy="3157686"/>
          </a:xfrm>
        </p:spPr>
        <p:txBody>
          <a:bodyPr>
            <a:normAutofit/>
          </a:bodyPr>
          <a:lstStyle/>
          <a:p>
            <a:pPr lvl="1"/>
            <a:r>
              <a:rPr lang="en-US" sz="3600" b="0" i="0">
                <a:effectLst/>
                <a:latin typeface="Söhne"/>
              </a:rPr>
              <a:t>Update </a:t>
            </a:r>
          </a:p>
          <a:p>
            <a:pPr lvl="1"/>
            <a:r>
              <a:rPr lang="en-US" sz="3600" b="0" i="0">
                <a:effectLst/>
                <a:latin typeface="Söhne"/>
              </a:rPr>
              <a:t>Enhance </a:t>
            </a:r>
          </a:p>
          <a:p>
            <a:pPr lvl="1"/>
            <a:r>
              <a:rPr lang="en-US" sz="3600" b="0" i="0">
                <a:effectLst/>
                <a:latin typeface="Söhne"/>
              </a:rPr>
              <a:t>Serve</a:t>
            </a:r>
          </a:p>
          <a:p>
            <a:pPr lvl="1"/>
            <a:r>
              <a:rPr lang="en-US" sz="3600">
                <a:latin typeface="Söhne"/>
              </a:rPr>
              <a:t>Engage </a:t>
            </a:r>
            <a:endParaRPr lang="en-US" sz="3600" b="0" i="0">
              <a:effectLst/>
              <a:latin typeface="Söhne"/>
            </a:endParaRPr>
          </a:p>
          <a:p>
            <a:pPr lvl="1"/>
            <a:endParaRPr lang="en-US" sz="1400" b="0" i="0">
              <a:effectLst/>
              <a:latin typeface="Söhne"/>
            </a:endParaRPr>
          </a:p>
          <a:p>
            <a:pPr marL="457200" lvl="1" indent="0">
              <a:buNone/>
            </a:pPr>
            <a:endParaRPr lang="en-US" sz="1800"/>
          </a:p>
        </p:txBody>
      </p:sp>
      <p:pic>
        <p:nvPicPr>
          <p:cNvPr id="1026" name="Picture 2" descr="Family cycling activity on Wachanga">
            <a:extLst>
              <a:ext uri="{FF2B5EF4-FFF2-40B4-BE49-F238E27FC236}">
                <a16:creationId xmlns:a16="http://schemas.microsoft.com/office/drawing/2014/main" id="{34C09711-06C1-8AB9-5C5B-23CBCFE5273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15671" y="1148223"/>
            <a:ext cx="6387190" cy="4263449"/>
          </a:xfrm>
          <a:prstGeom prst="rect">
            <a:avLst/>
          </a:prstGeom>
          <a:noFill/>
          <a:extLst>
            <a:ext uri="{909E8E84-426E-40DD-AFC4-6F175D3DCCD1}">
              <a14:hiddenFill xmlns:a14="http://schemas.microsoft.com/office/drawing/2010/main">
                <a:solidFill>
                  <a:srgbClr val="FFFFFF"/>
                </a:solidFill>
              </a14:hiddenFill>
            </a:ext>
          </a:extLst>
        </p:spPr>
      </p:pic>
      <p:grpSp>
        <p:nvGrpSpPr>
          <p:cNvPr id="1045" name="Bottom Right">
            <a:extLst>
              <a:ext uri="{FF2B5EF4-FFF2-40B4-BE49-F238E27FC236}">
                <a16:creationId xmlns:a16="http://schemas.microsoft.com/office/drawing/2014/main" id="{284021E3-6F46-410C-BF43-B2DED73655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1046" name="Freeform: Shape 1045">
              <a:extLst>
                <a:ext uri="{FF2B5EF4-FFF2-40B4-BE49-F238E27FC236}">
                  <a16:creationId xmlns:a16="http://schemas.microsoft.com/office/drawing/2014/main" id="{A48AF179-3265-4A10-A62C-92B7E186C3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65000"/>
                    <a:lumOff val="35000"/>
                  </a:schemeClr>
                </a:solidFill>
                <a:latin typeface="AvenirNext LT Pro Medium" panose="020B0504020202020204" pitchFamily="34" charset="0"/>
              </a:endParaRPr>
            </a:p>
          </p:txBody>
        </p:sp>
        <p:grpSp>
          <p:nvGrpSpPr>
            <p:cNvPr id="1047" name="Graphic 157">
              <a:extLst>
                <a:ext uri="{FF2B5EF4-FFF2-40B4-BE49-F238E27FC236}">
                  <a16:creationId xmlns:a16="http://schemas.microsoft.com/office/drawing/2014/main" id="{30DF5C12-B34D-4E70-8FD0-D98069994E4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1049" name="Freeform: Shape 1048">
                <a:extLst>
                  <a:ext uri="{FF2B5EF4-FFF2-40B4-BE49-F238E27FC236}">
                    <a16:creationId xmlns:a16="http://schemas.microsoft.com/office/drawing/2014/main" id="{9589785B-0300-4D1C-BEFB-DCA5AA0450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1050" name="Freeform: Shape 1049">
                <a:extLst>
                  <a:ext uri="{FF2B5EF4-FFF2-40B4-BE49-F238E27FC236}">
                    <a16:creationId xmlns:a16="http://schemas.microsoft.com/office/drawing/2014/main" id="{7F41DF3E-3189-428F-B4FE-AACA351306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051" name="Freeform: Shape 1050">
                <a:extLst>
                  <a:ext uri="{FF2B5EF4-FFF2-40B4-BE49-F238E27FC236}">
                    <a16:creationId xmlns:a16="http://schemas.microsoft.com/office/drawing/2014/main" id="{7C51D846-61EF-4EB5-BE03-65A572A2EA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1052" name="Freeform: Shape 1051">
                <a:extLst>
                  <a:ext uri="{FF2B5EF4-FFF2-40B4-BE49-F238E27FC236}">
                    <a16:creationId xmlns:a16="http://schemas.microsoft.com/office/drawing/2014/main" id="{C5417C86-AA6B-4AD4-BD75-694E8E073E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053" name="Freeform: Shape 1052">
                <a:extLst>
                  <a:ext uri="{FF2B5EF4-FFF2-40B4-BE49-F238E27FC236}">
                    <a16:creationId xmlns:a16="http://schemas.microsoft.com/office/drawing/2014/main" id="{51D5067E-85F6-4202-AFB5-41F9C9EA7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054" name="Freeform: Shape 1053">
                <a:extLst>
                  <a:ext uri="{FF2B5EF4-FFF2-40B4-BE49-F238E27FC236}">
                    <a16:creationId xmlns:a16="http://schemas.microsoft.com/office/drawing/2014/main" id="{A9598395-257E-4B18-949B-50F109866B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055" name="Freeform: Shape 1054">
                <a:extLst>
                  <a:ext uri="{FF2B5EF4-FFF2-40B4-BE49-F238E27FC236}">
                    <a16:creationId xmlns:a16="http://schemas.microsoft.com/office/drawing/2014/main" id="{39DDA522-37EB-48B3-9B62-748F75D36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1048" name="Freeform: Shape 1047">
              <a:extLst>
                <a:ext uri="{FF2B5EF4-FFF2-40B4-BE49-F238E27FC236}">
                  <a16:creationId xmlns:a16="http://schemas.microsoft.com/office/drawing/2014/main" id="{B9D8F012-98AD-4320-BA44-DE1CE4E4D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973026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2" name="Rectangle 171">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73" name="Rectangle 172">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74" name="Top left">
            <a:extLst>
              <a:ext uri="{FF2B5EF4-FFF2-40B4-BE49-F238E27FC236}">
                <a16:creationId xmlns:a16="http://schemas.microsoft.com/office/drawing/2014/main" id="{ED60728C-88AF-4686-B927-4D16FCA612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175" name="Freeform: Shape 174">
              <a:extLst>
                <a:ext uri="{FF2B5EF4-FFF2-40B4-BE49-F238E27FC236}">
                  <a16:creationId xmlns:a16="http://schemas.microsoft.com/office/drawing/2014/main" id="{278DB09B-A33D-4576-A2A6-C559A7B1D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lumMod val="65000"/>
                    <a:lumOff val="35000"/>
                  </a:schemeClr>
                </a:solidFill>
                <a:latin typeface="AvenirNext LT Pro Medium" panose="020B0504020202020204" pitchFamily="34" charset="0"/>
              </a:endParaRPr>
            </a:p>
          </p:txBody>
        </p:sp>
        <p:sp>
          <p:nvSpPr>
            <p:cNvPr id="176" name="Freeform: Shape 175">
              <a:extLst>
                <a:ext uri="{FF2B5EF4-FFF2-40B4-BE49-F238E27FC236}">
                  <a16:creationId xmlns:a16="http://schemas.microsoft.com/office/drawing/2014/main" id="{0C41767E-98F0-4274-AE4C-C14CDB1150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7" name="Freeform: Shape 176">
              <a:extLst>
                <a:ext uri="{FF2B5EF4-FFF2-40B4-BE49-F238E27FC236}">
                  <a16:creationId xmlns:a16="http://schemas.microsoft.com/office/drawing/2014/main" id="{49E7BFFC-D14C-4D7A-8192-6A701768E7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8" name="Freeform: Shape 177">
              <a:extLst>
                <a:ext uri="{FF2B5EF4-FFF2-40B4-BE49-F238E27FC236}">
                  <a16:creationId xmlns:a16="http://schemas.microsoft.com/office/drawing/2014/main" id="{C301DF1A-E4DA-478A-BBC7-6F41D3C47B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9" name="Freeform: Shape 178">
              <a:extLst>
                <a:ext uri="{FF2B5EF4-FFF2-40B4-BE49-F238E27FC236}">
                  <a16:creationId xmlns:a16="http://schemas.microsoft.com/office/drawing/2014/main" id="{0DC4D1C9-C056-4627-9A58-184A528AE1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0" name="Freeform: Shape 179">
              <a:extLst>
                <a:ext uri="{FF2B5EF4-FFF2-40B4-BE49-F238E27FC236}">
                  <a16:creationId xmlns:a16="http://schemas.microsoft.com/office/drawing/2014/main" id="{6B3DE44D-D6F5-4688-A2C8-DB38BF3AE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1" name="Freeform: Shape 180">
              <a:extLst>
                <a:ext uri="{FF2B5EF4-FFF2-40B4-BE49-F238E27FC236}">
                  <a16:creationId xmlns:a16="http://schemas.microsoft.com/office/drawing/2014/main" id="{2914BE39-F24F-476F-A0FE-C1284E3C9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2" name="Freeform: Shape 181">
              <a:extLst>
                <a:ext uri="{FF2B5EF4-FFF2-40B4-BE49-F238E27FC236}">
                  <a16:creationId xmlns:a16="http://schemas.microsoft.com/office/drawing/2014/main" id="{150C50DD-114B-4C37-9DEA-C411981AF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 name="Title 1">
            <a:extLst>
              <a:ext uri="{FF2B5EF4-FFF2-40B4-BE49-F238E27FC236}">
                <a16:creationId xmlns:a16="http://schemas.microsoft.com/office/drawing/2014/main" id="{A50A70B2-86F7-C901-0A03-A5198C9966E4}"/>
              </a:ext>
            </a:extLst>
          </p:cNvPr>
          <p:cNvSpPr>
            <a:spLocks noGrp="1"/>
          </p:cNvSpPr>
          <p:nvPr>
            <p:ph type="title"/>
          </p:nvPr>
        </p:nvSpPr>
        <p:spPr>
          <a:xfrm>
            <a:off x="1765546" y="168371"/>
            <a:ext cx="9053259" cy="960564"/>
          </a:xfrm>
        </p:spPr>
        <p:txBody>
          <a:bodyPr anchor="b">
            <a:normAutofit/>
          </a:bodyPr>
          <a:lstStyle/>
          <a:p>
            <a:r>
              <a:rPr lang="en-US"/>
              <a:t>Schedule of Bike Map Distribution  </a:t>
            </a:r>
          </a:p>
        </p:txBody>
      </p:sp>
      <p:grpSp>
        <p:nvGrpSpPr>
          <p:cNvPr id="183" name="Bottom Right">
            <a:extLst>
              <a:ext uri="{FF2B5EF4-FFF2-40B4-BE49-F238E27FC236}">
                <a16:creationId xmlns:a16="http://schemas.microsoft.com/office/drawing/2014/main" id="{E29543BC-4F82-4E07-AB0A-5F463067850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184" name="Graphic 157">
              <a:extLst>
                <a:ext uri="{FF2B5EF4-FFF2-40B4-BE49-F238E27FC236}">
                  <a16:creationId xmlns:a16="http://schemas.microsoft.com/office/drawing/2014/main" id="{B1F4E521-92A4-404B-9990-F7F6DF8FBA9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5"/>
              <a:chOff x="4114800" y="1423987"/>
              <a:chExt cx="3961542" cy="4007547"/>
            </a:xfrm>
            <a:noFill/>
          </p:grpSpPr>
          <p:sp>
            <p:nvSpPr>
              <p:cNvPr id="185" name="Freeform: Shape 184">
                <a:extLst>
                  <a:ext uri="{FF2B5EF4-FFF2-40B4-BE49-F238E27FC236}">
                    <a16:creationId xmlns:a16="http://schemas.microsoft.com/office/drawing/2014/main" id="{40578EAD-9663-475F-A80B-5DE9F17D1D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6" name="Freeform: Shape 185">
                <a:extLst>
                  <a:ext uri="{FF2B5EF4-FFF2-40B4-BE49-F238E27FC236}">
                    <a16:creationId xmlns:a16="http://schemas.microsoft.com/office/drawing/2014/main" id="{7FC98A82-CD5D-4D9B-97CD-40E2E9C10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7" name="Freeform: Shape 186">
                <a:extLst>
                  <a:ext uri="{FF2B5EF4-FFF2-40B4-BE49-F238E27FC236}">
                    <a16:creationId xmlns:a16="http://schemas.microsoft.com/office/drawing/2014/main" id="{590100E2-61F2-4AAB-A0ED-B08B7A708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8" name="Freeform: Shape 187">
                <a:extLst>
                  <a:ext uri="{FF2B5EF4-FFF2-40B4-BE49-F238E27FC236}">
                    <a16:creationId xmlns:a16="http://schemas.microsoft.com/office/drawing/2014/main" id="{7E20DC85-459A-4BEB-8147-3AE04CC421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9" name="Freeform: Shape 188">
                <a:extLst>
                  <a:ext uri="{FF2B5EF4-FFF2-40B4-BE49-F238E27FC236}">
                    <a16:creationId xmlns:a16="http://schemas.microsoft.com/office/drawing/2014/main" id="{F72A9DDF-0B98-41A6-8F44-54776E027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0" name="Freeform: Shape 189">
                <a:extLst>
                  <a:ext uri="{FF2B5EF4-FFF2-40B4-BE49-F238E27FC236}">
                    <a16:creationId xmlns:a16="http://schemas.microsoft.com/office/drawing/2014/main" id="{43F611D7-5B82-42F8-B143-68F2A6CDA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1" name="Freeform: Shape 190">
                <a:extLst>
                  <a:ext uri="{FF2B5EF4-FFF2-40B4-BE49-F238E27FC236}">
                    <a16:creationId xmlns:a16="http://schemas.microsoft.com/office/drawing/2014/main" id="{7D58D974-C48E-4A34-90C2-C8D37E080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192" name="Freeform: Shape 191">
              <a:extLst>
                <a:ext uri="{FF2B5EF4-FFF2-40B4-BE49-F238E27FC236}">
                  <a16:creationId xmlns:a16="http://schemas.microsoft.com/office/drawing/2014/main" id="{1360CE22-0882-4148-AD09-1074F556B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5" name="Content Placeholder 4">
            <a:extLst>
              <a:ext uri="{FF2B5EF4-FFF2-40B4-BE49-F238E27FC236}">
                <a16:creationId xmlns:a16="http://schemas.microsoft.com/office/drawing/2014/main" id="{1F582849-E823-7C9C-E35B-2C24767B7CAC}"/>
              </a:ext>
            </a:extLst>
          </p:cNvPr>
          <p:cNvGraphicFramePr>
            <a:graphicFrameLocks noGrp="1"/>
          </p:cNvGraphicFramePr>
          <p:nvPr>
            <p:ph idx="1"/>
            <p:extLst>
              <p:ext uri="{D42A27DB-BD31-4B8C-83A1-F6EECF244321}">
                <p14:modId xmlns:p14="http://schemas.microsoft.com/office/powerpoint/2010/main" val="430474696"/>
              </p:ext>
            </p:extLst>
          </p:nvPr>
        </p:nvGraphicFramePr>
        <p:xfrm>
          <a:off x="858457" y="1427179"/>
          <a:ext cx="10977880" cy="5099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4718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ECF2B-CE2C-B6A1-89A6-9929C2015ABD}"/>
              </a:ext>
            </a:extLst>
          </p:cNvPr>
          <p:cNvSpPr>
            <a:spLocks noGrp="1"/>
          </p:cNvSpPr>
          <p:nvPr>
            <p:ph type="title"/>
          </p:nvPr>
        </p:nvSpPr>
        <p:spPr>
          <a:xfrm>
            <a:off x="2173600" y="95842"/>
            <a:ext cx="8467846" cy="537700"/>
          </a:xfrm>
        </p:spPr>
        <p:txBody>
          <a:bodyPr>
            <a:normAutofit fontScale="90000"/>
          </a:bodyPr>
          <a:lstStyle/>
          <a:p>
            <a:r>
              <a:rPr lang="en-US"/>
              <a:t>Reviewing Distribution Locations </a:t>
            </a:r>
          </a:p>
        </p:txBody>
      </p:sp>
      <p:pic>
        <p:nvPicPr>
          <p:cNvPr id="5" name="Content Placeholder 4" descr="A map of the pacific ocean&#10;&#10;Description automatically generated">
            <a:extLst>
              <a:ext uri="{FF2B5EF4-FFF2-40B4-BE49-F238E27FC236}">
                <a16:creationId xmlns:a16="http://schemas.microsoft.com/office/drawing/2014/main" id="{F21FFA17-8A78-8BA9-A11D-11BAC905463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1999" cy="6858000"/>
          </a:xfrm>
        </p:spPr>
      </p:pic>
      <p:sp>
        <p:nvSpPr>
          <p:cNvPr id="61" name="TextBox 60">
            <a:extLst>
              <a:ext uri="{FF2B5EF4-FFF2-40B4-BE49-F238E27FC236}">
                <a16:creationId xmlns:a16="http://schemas.microsoft.com/office/drawing/2014/main" id="{764E13BA-8DA3-274F-0152-D2D0ECE5793E}"/>
              </a:ext>
            </a:extLst>
          </p:cNvPr>
          <p:cNvSpPr txBox="1"/>
          <p:nvPr/>
        </p:nvSpPr>
        <p:spPr>
          <a:xfrm>
            <a:off x="7842879" y="15631"/>
            <a:ext cx="4349120" cy="461665"/>
          </a:xfrm>
          <a:prstGeom prst="rect">
            <a:avLst/>
          </a:prstGeom>
          <a:noFill/>
        </p:spPr>
        <p:txBody>
          <a:bodyPr wrap="square">
            <a:spAutoFit/>
          </a:bodyPr>
          <a:lstStyle/>
          <a:p>
            <a:r>
              <a:rPr lang="en-US" sz="2400" b="1"/>
              <a:t>Distribution Locations Map </a:t>
            </a:r>
          </a:p>
        </p:txBody>
      </p:sp>
    </p:spTree>
    <p:extLst>
      <p:ext uri="{BB962C8B-B14F-4D97-AF65-F5344CB8AC3E}">
        <p14:creationId xmlns:p14="http://schemas.microsoft.com/office/powerpoint/2010/main" val="1067380013"/>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4209B-6B9B-FD06-FAA4-EBD691DF05DF}"/>
              </a:ext>
            </a:extLst>
          </p:cNvPr>
          <p:cNvSpPr>
            <a:spLocks noGrp="1"/>
          </p:cNvSpPr>
          <p:nvPr>
            <p:ph type="title"/>
          </p:nvPr>
        </p:nvSpPr>
        <p:spPr/>
        <p:txBody>
          <a:bodyPr>
            <a:normAutofit/>
          </a:bodyPr>
          <a:lstStyle/>
          <a:p>
            <a:r>
              <a:rPr lang="en-US"/>
              <a:t>Committee Input and Action Requests</a:t>
            </a:r>
          </a:p>
        </p:txBody>
      </p:sp>
      <p:sp>
        <p:nvSpPr>
          <p:cNvPr id="3" name="Content Placeholder 2">
            <a:extLst>
              <a:ext uri="{FF2B5EF4-FFF2-40B4-BE49-F238E27FC236}">
                <a16:creationId xmlns:a16="http://schemas.microsoft.com/office/drawing/2014/main" id="{8BBDD2E9-FDC9-C428-A17E-4053F06E9051}"/>
              </a:ext>
            </a:extLst>
          </p:cNvPr>
          <p:cNvSpPr>
            <a:spLocks noGrp="1"/>
          </p:cNvSpPr>
          <p:nvPr>
            <p:ph idx="1"/>
          </p:nvPr>
        </p:nvSpPr>
        <p:spPr>
          <a:xfrm>
            <a:off x="1381626" y="1690688"/>
            <a:ext cx="9428747" cy="4351338"/>
          </a:xfrm>
        </p:spPr>
        <p:txBody>
          <a:bodyPr/>
          <a:lstStyle/>
          <a:p>
            <a:endParaRPr lang="en-US"/>
          </a:p>
          <a:p>
            <a:pPr algn="ctr"/>
            <a:r>
              <a:rPr lang="en-US"/>
              <a:t>Which locations from the list are most important?</a:t>
            </a:r>
          </a:p>
          <a:p>
            <a:pPr algn="ctr"/>
            <a:r>
              <a:rPr lang="en-US"/>
              <a:t>Which locations can be eliminated?</a:t>
            </a:r>
          </a:p>
          <a:p>
            <a:pPr algn="ctr"/>
            <a:r>
              <a:rPr lang="en-US"/>
              <a:t>Who is willing to commit to being a volunteer and helping to distribute to the Bike Maps to the finalized locations?</a:t>
            </a:r>
          </a:p>
        </p:txBody>
      </p:sp>
    </p:spTree>
    <p:extLst>
      <p:ext uri="{BB962C8B-B14F-4D97-AF65-F5344CB8AC3E}">
        <p14:creationId xmlns:p14="http://schemas.microsoft.com/office/powerpoint/2010/main" val="3619264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7CBA1-7434-4FEB-4ABD-958D509B195B}"/>
              </a:ext>
            </a:extLst>
          </p:cNvPr>
          <p:cNvSpPr>
            <a:spLocks noGrp="1"/>
          </p:cNvSpPr>
          <p:nvPr>
            <p:ph type="title"/>
          </p:nvPr>
        </p:nvSpPr>
        <p:spPr>
          <a:xfrm>
            <a:off x="838200" y="2468245"/>
            <a:ext cx="10515600" cy="1325563"/>
          </a:xfrm>
        </p:spPr>
        <p:txBody>
          <a:bodyPr/>
          <a:lstStyle/>
          <a:p>
            <a:pPr algn="ctr"/>
            <a:r>
              <a:rPr lang="en-US"/>
              <a:t>Discussion and Questions?</a:t>
            </a:r>
          </a:p>
        </p:txBody>
      </p:sp>
    </p:spTree>
    <p:extLst>
      <p:ext uri="{BB962C8B-B14F-4D97-AF65-F5344CB8AC3E}">
        <p14:creationId xmlns:p14="http://schemas.microsoft.com/office/powerpoint/2010/main" val="1445383000"/>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ExploreVTI">
  <a:themeElements>
    <a:clrScheme name="AnalogousFromLightSeedLeftStep">
      <a:dk1>
        <a:srgbClr val="000000"/>
      </a:dk1>
      <a:lt1>
        <a:srgbClr val="FFFFFF"/>
      </a:lt1>
      <a:dk2>
        <a:srgbClr val="1B2F2C"/>
      </a:dk2>
      <a:lt2>
        <a:srgbClr val="F0F0F3"/>
      </a:lt2>
      <a:accent1>
        <a:srgbClr val="A7A259"/>
      </a:accent1>
      <a:accent2>
        <a:srgbClr val="D99147"/>
      </a:accent2>
      <a:accent3>
        <a:srgbClr val="E38379"/>
      </a:accent3>
      <a:accent4>
        <a:srgbClr val="DD5C85"/>
      </a:accent4>
      <a:accent5>
        <a:srgbClr val="E379C8"/>
      </a:accent5>
      <a:accent6>
        <a:srgbClr val="C95CDD"/>
      </a:accent6>
      <a:hlink>
        <a:srgbClr val="6C71B0"/>
      </a:hlink>
      <a:folHlink>
        <a:srgbClr val="7F7F7F"/>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89A18C41AAC3418EBFC4D13CA3E59E" ma:contentTypeVersion="18" ma:contentTypeDescription="Create a new document." ma:contentTypeScope="" ma:versionID="0a1dcaea621e8347db2a2554a99cf2f3">
  <xsd:schema xmlns:xsd="http://www.w3.org/2001/XMLSchema" xmlns:xs="http://www.w3.org/2001/XMLSchema" xmlns:p="http://schemas.microsoft.com/office/2006/metadata/properties" xmlns:ns2="dc22578f-816f-46db-a965-a1ef8daeb1c2" xmlns:ns3="faf2dff7-1506-4aa5-8991-bbb7af5dd8fc" targetNamespace="http://schemas.microsoft.com/office/2006/metadata/properties" ma:root="true" ma:fieldsID="b85a23c7cc14fef393a7738ef4eaeecd" ns2:_="" ns3:_="">
    <xsd:import namespace="dc22578f-816f-46db-a965-a1ef8daeb1c2"/>
    <xsd:import namespace="faf2dff7-1506-4aa5-8991-bbb7af5dd8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_Flow_SignoffStatu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22578f-816f-46db-a965-a1ef8daeb1c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12b3e53e-12d5-4e58-a8f6-425b524cd83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f2dff7-1506-4aa5-8991-bbb7af5dd8fc"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TaxCatchAll" ma:index="24" nillable="true" ma:displayName="Taxonomy Catch All Column" ma:hidden="true" ma:list="{bcb4c813-3d77-496f-a794-c7be73d0bcde}" ma:internalName="TaxCatchAll" ma:showField="CatchAllData" ma:web="faf2dff7-1506-4aa5-8991-bbb7af5dd8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3BF42B-9898-4FF7-BD54-246630018FDD}"/>
</file>

<file path=customXml/itemProps2.xml><?xml version="1.0" encoding="utf-8"?>
<ds:datastoreItem xmlns:ds="http://schemas.openxmlformats.org/officeDocument/2006/customXml" ds:itemID="{3ED13AA4-32B5-4629-B2B9-8F3F95CB83B4}"/>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8</Slides>
  <Notes>1</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ExploreVTI</vt:lpstr>
      <vt:lpstr>2024 Monterey County Bike Map Distribution Plan </vt:lpstr>
      <vt:lpstr>Overview</vt:lpstr>
      <vt:lpstr>History: Bike &amp; Ped’s Committee Involvement on the Bike Map </vt:lpstr>
      <vt:lpstr>Goals for the Monterey County Bike Map Plan</vt:lpstr>
      <vt:lpstr>Schedule of Bike Map Distribution  </vt:lpstr>
      <vt:lpstr>Reviewing Distribution Locations </vt:lpstr>
      <vt:lpstr>Committee Input and Action Requests</vt:lpstr>
      <vt:lpstr>Discussion and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Monterey County Bike Map Distribution Plan </dc:title>
  <dc:creator>Ariadne Sambrano</dc:creator>
  <cp:revision>2</cp:revision>
  <dcterms:created xsi:type="dcterms:W3CDTF">2024-01-02T23:01:04Z</dcterms:created>
  <dcterms:modified xsi:type="dcterms:W3CDTF">2024-01-10T23:42:49Z</dcterms:modified>
</cp:coreProperties>
</file>