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4"/>
  </p:sldMasterIdLst>
  <p:notesMasterIdLst>
    <p:notesMasterId r:id="rId14"/>
  </p:notesMasterIdLst>
  <p:sldIdLst>
    <p:sldId id="256" r:id="rId5"/>
    <p:sldId id="434" r:id="rId6"/>
    <p:sldId id="444" r:id="rId7"/>
    <p:sldId id="433" r:id="rId8"/>
    <p:sldId id="435" r:id="rId9"/>
    <p:sldId id="440" r:id="rId10"/>
    <p:sldId id="441" r:id="rId11"/>
    <p:sldId id="447" r:id="rId12"/>
    <p:sldId id="43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3FEBA74-3DB3-9248-8227-EF7468737ACF}" name="Tony Harris" initials="TH" userId="S::tony@pointc.onmicrosoft.com::07f5c0f2-1d43-41af-ade5-83d908c3b89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94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2975B-9E09-DE47-AD49-F74A54D83F6B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27DA3-9E2C-DC41-A60B-32E0D30FC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11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527DA3-9E2C-DC41-A60B-32E0D30FC84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4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527DA3-9E2C-DC41-A60B-32E0D30FC84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967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527DA3-9E2C-DC41-A60B-32E0D30FC84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7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527DA3-9E2C-DC41-A60B-32E0D30FC84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979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527DA3-9E2C-DC41-A60B-32E0D30FC84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09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527DA3-9E2C-DC41-A60B-32E0D30FC84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886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527DA3-9E2C-DC41-A60B-32E0D30FC84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003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F2C39FA-4B0F-ED45-8B6F-47E66A7BBF95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5579066-F7BB-7842-AA04-30846FA77A6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05005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39FA-4B0F-ED45-8B6F-47E66A7BBF95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9066-F7BB-7842-AA04-30846FA77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7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39FA-4B0F-ED45-8B6F-47E66A7BBF95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9066-F7BB-7842-AA04-30846FA77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49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39FA-4B0F-ED45-8B6F-47E66A7BBF95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9066-F7BB-7842-AA04-30846FA77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228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2C39FA-4B0F-ED45-8B6F-47E66A7BBF95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5579066-F7BB-7842-AA04-30846FA77A6B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5714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39FA-4B0F-ED45-8B6F-47E66A7BBF95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9066-F7BB-7842-AA04-30846FA77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589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39FA-4B0F-ED45-8B6F-47E66A7BBF95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9066-F7BB-7842-AA04-30846FA77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345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39FA-4B0F-ED45-8B6F-47E66A7BBF95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9066-F7BB-7842-AA04-30846FA77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06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39FA-4B0F-ED45-8B6F-47E66A7BBF95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9066-F7BB-7842-AA04-30846FA77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04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F2C39FA-4B0F-ED45-8B6F-47E66A7BBF95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5579066-F7BB-7842-AA04-30846FA77A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925455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F2C39FA-4B0F-ED45-8B6F-47E66A7BBF95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5579066-F7BB-7842-AA04-30846FA77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861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F2C39FA-4B0F-ED45-8B6F-47E66A7BBF95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5579066-F7BB-7842-AA04-30846FA77A6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96071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30F78-FBC9-CB48-8294-6BDF40EDF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356" y="1819946"/>
            <a:ext cx="11943644" cy="2387600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en-US" sz="4400" b="1" spc="300" dirty="0">
                <a:solidFill>
                  <a:schemeClr val="tx1"/>
                </a:solidFill>
                <a:latin typeface="Arial Nova" panose="020F0502020204030204" pitchFamily="34" charset="0"/>
              </a:rPr>
              <a:t>m</a:t>
            </a:r>
            <a:r>
              <a:rPr lang="en-US" sz="3200" b="1" spc="300" dirty="0">
                <a:solidFill>
                  <a:schemeClr val="tx1"/>
                </a:solidFill>
                <a:latin typeface="Arial Nova" panose="020F0502020204030204" pitchFamily="34" charset="0"/>
              </a:rPr>
              <a:t>easure </a:t>
            </a:r>
            <a:r>
              <a:rPr lang="en-US" sz="4400" b="1" spc="300" dirty="0">
                <a:solidFill>
                  <a:schemeClr val="tx1"/>
                </a:solidFill>
                <a:latin typeface="Arial Nova" panose="020F0502020204030204" pitchFamily="34" charset="0"/>
              </a:rPr>
              <a:t>x</a:t>
            </a:r>
            <a:r>
              <a:rPr lang="en-US" sz="3200" b="1" spc="300" dirty="0">
                <a:solidFill>
                  <a:schemeClr val="tx1"/>
                </a:solidFill>
                <a:latin typeface="Arial Nova" panose="020F0502020204030204" pitchFamily="34" charset="0"/>
              </a:rPr>
              <a:t> </a:t>
            </a:r>
            <a:r>
              <a:rPr lang="en-US" sz="4400" b="1" spc="300" dirty="0">
                <a:solidFill>
                  <a:schemeClr val="tx1"/>
                </a:solidFill>
                <a:latin typeface="Arial Nova" panose="020F0502020204030204" pitchFamily="34" charset="0"/>
              </a:rPr>
              <a:t>p</a:t>
            </a:r>
            <a:r>
              <a:rPr lang="en-US" sz="3200" b="1" spc="300" dirty="0">
                <a:solidFill>
                  <a:schemeClr val="tx1"/>
                </a:solidFill>
                <a:latin typeface="Arial Nova" panose="020F0502020204030204" pitchFamily="34" charset="0"/>
              </a:rPr>
              <a:t>riority </a:t>
            </a:r>
            <a:r>
              <a:rPr lang="en-US" sz="4400" b="1" spc="300" dirty="0">
                <a:solidFill>
                  <a:schemeClr val="tx1"/>
                </a:solidFill>
                <a:latin typeface="Arial Nova" panose="020F0502020204030204" pitchFamily="34" charset="0"/>
              </a:rPr>
              <a:t>p</a:t>
            </a:r>
            <a:r>
              <a:rPr lang="en-US" sz="3200" b="1" spc="300" dirty="0">
                <a:solidFill>
                  <a:schemeClr val="tx1"/>
                </a:solidFill>
                <a:latin typeface="Arial Nova" panose="020F0502020204030204" pitchFamily="34" charset="0"/>
              </a:rPr>
              <a:t>rojects</a:t>
            </a:r>
            <a:br>
              <a:rPr lang="en-US" sz="2800" b="1" spc="300" dirty="0">
                <a:solidFill>
                  <a:schemeClr val="tx1"/>
                </a:solidFill>
                <a:latin typeface="Arial Nova" panose="020F0502020204030204" pitchFamily="34" charset="0"/>
              </a:rPr>
            </a:br>
            <a:br>
              <a:rPr lang="en-US" sz="2800" b="1" spc="300" dirty="0">
                <a:solidFill>
                  <a:schemeClr val="tx1"/>
                </a:solidFill>
                <a:latin typeface="Arial Nova" panose="020F0502020204030204" pitchFamily="34" charset="0"/>
              </a:rPr>
            </a:br>
            <a:r>
              <a:rPr lang="en-US" sz="2000" spc="300" dirty="0">
                <a:solidFill>
                  <a:schemeClr val="tx1"/>
                </a:solidFill>
                <a:latin typeface="Arial Nova" panose="020F0502020204030204" pitchFamily="34" charset="0"/>
              </a:rPr>
              <a:t>CORRIDOR ADVISOR update</a:t>
            </a:r>
            <a:br>
              <a:rPr lang="en-US" sz="1600" b="1" spc="300" dirty="0">
                <a:solidFill>
                  <a:schemeClr val="tx1"/>
                </a:solidFill>
                <a:latin typeface="Arial Nova" panose="020F0502020204030204" pitchFamily="34" charset="0"/>
              </a:rPr>
            </a:br>
            <a:br>
              <a:rPr lang="en-US" sz="2800" b="1" spc="300" dirty="0">
                <a:solidFill>
                  <a:schemeClr val="tx1"/>
                </a:solidFill>
                <a:latin typeface="Arial Nova" panose="020F0502020204030204" pitchFamily="34" charset="0"/>
              </a:rPr>
            </a:br>
            <a:r>
              <a:rPr lang="en-US" sz="1200" b="1" spc="300" dirty="0">
                <a:solidFill>
                  <a:schemeClr val="tx1"/>
                </a:solidFill>
                <a:latin typeface="Arial Nova" panose="020F0502020204030204" pitchFamily="34" charset="0"/>
              </a:rPr>
              <a:t>26 October 2022</a:t>
            </a:r>
            <a:br>
              <a:rPr lang="en-US" sz="2000" b="1" spc="300" dirty="0">
                <a:solidFill>
                  <a:schemeClr val="tx1"/>
                </a:solidFill>
                <a:latin typeface="Arial Nova" panose="020F0502020204030204" pitchFamily="34" charset="0"/>
              </a:rPr>
            </a:br>
            <a:endParaRPr lang="en-US" sz="2800" b="1" spc="300" dirty="0">
              <a:solidFill>
                <a:schemeClr val="tx1"/>
              </a:solidFill>
              <a:latin typeface="Arial Nova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708A62-2E7D-094D-BC3C-C5CBE5047541}"/>
              </a:ext>
            </a:extLst>
          </p:cNvPr>
          <p:cNvSpPr/>
          <p:nvPr/>
        </p:nvSpPr>
        <p:spPr>
          <a:xfrm>
            <a:off x="0" y="0"/>
            <a:ext cx="2483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8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D7B6C50C-9703-C241-9CDC-D586B2CE20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7190" y="4533098"/>
            <a:ext cx="1885976" cy="74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A0543872-CAE0-F1B3-D71B-94683EBDAD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2295" y="127189"/>
            <a:ext cx="679191" cy="694627"/>
          </a:xfrm>
          <a:prstGeom prst="rect">
            <a:avLst/>
          </a:prstGeom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91FAC477-81DA-F939-A04F-9D2E29A49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2830" y="353058"/>
            <a:ext cx="1866019" cy="468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2535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F708A62-2E7D-094D-BC3C-C5CBE5047541}"/>
              </a:ext>
            </a:extLst>
          </p:cNvPr>
          <p:cNvSpPr/>
          <p:nvPr/>
        </p:nvSpPr>
        <p:spPr>
          <a:xfrm>
            <a:off x="0" y="0"/>
            <a:ext cx="60959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0DB62CA8-5C54-3E4E-B892-DB498150E0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92" y="146341"/>
            <a:ext cx="400414" cy="4004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38D5418-1DFF-7C41-AF72-EB9EF1D8C923}"/>
              </a:ext>
            </a:extLst>
          </p:cNvPr>
          <p:cNvSpPr txBox="1"/>
          <p:nvPr/>
        </p:nvSpPr>
        <p:spPr>
          <a:xfrm>
            <a:off x="1260820" y="1013612"/>
            <a:ext cx="9906784" cy="5714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800" b="1" dirty="0">
                <a:latin typeface="Arial Nova" panose="020B0504020202020204" pitchFamily="34" charset="0"/>
              </a:rPr>
              <a:t>CORRIDOR ADVISOR ROLE</a:t>
            </a:r>
          </a:p>
          <a:p>
            <a:pPr>
              <a:lnSpc>
                <a:spcPct val="114000"/>
              </a:lnSpc>
            </a:pPr>
            <a:endParaRPr lang="en-US" sz="2400" b="1" dirty="0">
              <a:latin typeface="Arial Nova" panose="020B0504020202020204" pitchFamily="34" charset="0"/>
            </a:endParaRP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 Nova" panose="020B0504020202020204" pitchFamily="34" charset="0"/>
              </a:rPr>
              <a:t>Assess and advise the delivery of priority State highway improvement projects that use Measure X funds: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latin typeface="Arial Nova" panose="020B0504020202020204" pitchFamily="34" charset="0"/>
            </a:endParaRPr>
          </a:p>
          <a:p>
            <a:pPr marL="742950" lvl="1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Arial Nova" panose="020B0504020202020204" pitchFamily="34" charset="0"/>
              </a:rPr>
              <a:t>State Route 68 Scenic Highway</a:t>
            </a:r>
            <a:endParaRPr lang="en-US" dirty="0">
              <a:latin typeface="Arial Nova" panose="020B0504020202020204" pitchFamily="34" charset="0"/>
            </a:endParaRPr>
          </a:p>
          <a:p>
            <a:pPr marL="742950" lvl="1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Arial Nova" panose="020B0504020202020204" pitchFamily="34" charset="0"/>
              </a:rPr>
              <a:t>US 101 South of Salinas</a:t>
            </a:r>
            <a:endParaRPr lang="en-US" dirty="0">
              <a:latin typeface="Arial Nova" panose="020B0504020202020204" pitchFamily="34" charset="0"/>
            </a:endParaRPr>
          </a:p>
          <a:p>
            <a:pPr marL="742950" lvl="1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Arial Nova" panose="020B0504020202020204" pitchFamily="34" charset="0"/>
              </a:rPr>
              <a:t>State Route 156</a:t>
            </a:r>
            <a:endParaRPr lang="en-US" dirty="0">
              <a:latin typeface="Arial Nova" panose="020B0504020202020204" pitchFamily="34" charset="0"/>
            </a:endParaRP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latin typeface="Arial Nova" panose="020B0504020202020204" pitchFamily="34" charset="0"/>
            </a:endParaRP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 Nova" panose="020B0504020202020204" pitchFamily="34" charset="0"/>
              </a:rPr>
              <a:t>Evaluate project delivery schedules and develop implementation and funding strategies.</a:t>
            </a:r>
          </a:p>
          <a:p>
            <a:pPr>
              <a:lnSpc>
                <a:spcPct val="114000"/>
              </a:lnSpc>
            </a:pPr>
            <a:endParaRPr lang="en-US" dirty="0">
              <a:latin typeface="Arial Nova" panose="020B0504020202020204" pitchFamily="34" charset="0"/>
            </a:endParaRP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 Nova" panose="020B0504020202020204" pitchFamily="34" charset="0"/>
              </a:rPr>
              <a:t>Coordinate with Caltrans, TAMC, and others to facilitate project implementation and funding.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latin typeface="Arial Nova" panose="020B0504020202020204" pitchFamily="34" charset="0"/>
            </a:endParaRP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latin typeface="Arial Nova" panose="020B0504020202020204" pitchFamily="34" charset="0"/>
            </a:endParaRPr>
          </a:p>
          <a:p>
            <a:pPr>
              <a:lnSpc>
                <a:spcPct val="114000"/>
              </a:lnSpc>
            </a:pPr>
            <a:endParaRPr lang="en-US" b="1" dirty="0">
              <a:latin typeface="Arial Nova" panose="020B0504020202020204" pitchFamily="34" charset="0"/>
            </a:endParaRPr>
          </a:p>
          <a:p>
            <a:pPr>
              <a:lnSpc>
                <a:spcPct val="114000"/>
              </a:lnSpc>
            </a:pPr>
            <a:endParaRPr lang="en-US" dirty="0">
              <a:latin typeface="Arial Nova" panose="020B0504020202020204" pitchFamily="34" charset="0"/>
            </a:endParaRPr>
          </a:p>
          <a:p>
            <a:pPr>
              <a:lnSpc>
                <a:spcPct val="114000"/>
              </a:lnSpc>
            </a:pPr>
            <a:endParaRPr lang="en-US" dirty="0">
              <a:latin typeface="Arial Nova" panose="020B0504020202020204" pitchFamily="34" charset="0"/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E16C79E-C203-FDF0-9439-19310C86DA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08217" y="73926"/>
            <a:ext cx="679191" cy="69462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6698C804-A1A8-9781-32A3-8FE2FA307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1585" y="186861"/>
            <a:ext cx="1866019" cy="468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6693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F708A62-2E7D-094D-BC3C-C5CBE5047541}"/>
              </a:ext>
            </a:extLst>
          </p:cNvPr>
          <p:cNvSpPr/>
          <p:nvPr/>
        </p:nvSpPr>
        <p:spPr>
          <a:xfrm>
            <a:off x="0" y="0"/>
            <a:ext cx="60959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0DB62CA8-5C54-3E4E-B892-DB498150E0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92" y="146341"/>
            <a:ext cx="400414" cy="4004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38D5418-1DFF-7C41-AF72-EB9EF1D8C923}"/>
              </a:ext>
            </a:extLst>
          </p:cNvPr>
          <p:cNvSpPr txBox="1"/>
          <p:nvPr/>
        </p:nvSpPr>
        <p:spPr>
          <a:xfrm>
            <a:off x="1260820" y="1013612"/>
            <a:ext cx="9567311" cy="5609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800" b="1" dirty="0">
                <a:latin typeface="Arial Nova" panose="020B0504020202020204" pitchFamily="34" charset="0"/>
              </a:rPr>
              <a:t>CORRIDOR ADVISOR APPROACH</a:t>
            </a:r>
          </a:p>
          <a:p>
            <a:pPr>
              <a:lnSpc>
                <a:spcPct val="114000"/>
              </a:lnSpc>
            </a:pPr>
            <a:endParaRPr lang="en-US" dirty="0">
              <a:latin typeface="Arial Nova" panose="020B0504020202020204" pitchFamily="34" charset="0"/>
            </a:endParaRP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 Nova" panose="020B0504020202020204" pitchFamily="34" charset="0"/>
              </a:rPr>
              <a:t>Develop Solutions that meet the Project Need and are Implementable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latin typeface="Arial Nova" panose="020B0504020202020204" pitchFamily="34" charset="0"/>
            </a:endParaRP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 Nova" panose="020B0504020202020204" pitchFamily="34" charset="0"/>
              </a:rPr>
              <a:t>Align Solutions with Existing and Emerging Transportation Values and Policies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latin typeface="Arial Nova" panose="020B0504020202020204" pitchFamily="34" charset="0"/>
            </a:endParaRP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 Nova" panose="020B0504020202020204" pitchFamily="34" charset="0"/>
              </a:rPr>
              <a:t>Leverage Measure X funding to Obtain State and Federal Funding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latin typeface="Arial Nova" panose="020B0504020202020204" pitchFamily="34" charset="0"/>
            </a:endParaRP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 Nova" panose="020B0504020202020204" pitchFamily="34" charset="0"/>
              </a:rPr>
              <a:t>Facilitate Community / Stakeholder Engagement throughout the Process</a:t>
            </a:r>
          </a:p>
          <a:p>
            <a:pPr>
              <a:lnSpc>
                <a:spcPct val="114000"/>
              </a:lnSpc>
            </a:pPr>
            <a:endParaRPr lang="en-US" dirty="0">
              <a:latin typeface="Arial Nova" panose="020B0504020202020204" pitchFamily="34" charset="0"/>
            </a:endParaRP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 Nova" panose="020B0504020202020204" pitchFamily="34" charset="0"/>
              </a:rPr>
              <a:t>Explore Opportunities to Accelerate Implementation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latin typeface="Arial Nova" panose="020B0504020202020204" pitchFamily="34" charset="0"/>
            </a:endParaRPr>
          </a:p>
          <a:p>
            <a:pPr>
              <a:lnSpc>
                <a:spcPct val="114000"/>
              </a:lnSpc>
            </a:pPr>
            <a:endParaRPr lang="en-US" dirty="0">
              <a:latin typeface="Arial Nova" panose="020B0504020202020204" pitchFamily="34" charset="0"/>
            </a:endParaRP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latin typeface="Arial Nova" panose="020B0504020202020204" pitchFamily="34" charset="0"/>
            </a:endParaRPr>
          </a:p>
          <a:p>
            <a:pPr>
              <a:lnSpc>
                <a:spcPct val="114000"/>
              </a:lnSpc>
            </a:pPr>
            <a:endParaRPr lang="en-US" b="1" dirty="0">
              <a:latin typeface="Arial Nova" panose="020B0504020202020204" pitchFamily="34" charset="0"/>
            </a:endParaRPr>
          </a:p>
          <a:p>
            <a:pPr>
              <a:lnSpc>
                <a:spcPct val="114000"/>
              </a:lnSpc>
            </a:pPr>
            <a:endParaRPr lang="en-US" dirty="0">
              <a:latin typeface="Arial Nova" panose="020B0504020202020204" pitchFamily="34" charset="0"/>
            </a:endParaRPr>
          </a:p>
          <a:p>
            <a:pPr>
              <a:lnSpc>
                <a:spcPct val="114000"/>
              </a:lnSpc>
            </a:pPr>
            <a:endParaRPr lang="en-US" dirty="0">
              <a:latin typeface="Arial Nova" panose="020B0504020202020204" pitchFamily="34" charset="0"/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E16C79E-C203-FDF0-9439-19310C86DA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08217" y="73926"/>
            <a:ext cx="679191" cy="69462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6698C804-A1A8-9781-32A3-8FE2FA307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1585" y="186861"/>
            <a:ext cx="1866019" cy="468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6339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F708A62-2E7D-094D-BC3C-C5CBE5047541}"/>
              </a:ext>
            </a:extLst>
          </p:cNvPr>
          <p:cNvSpPr/>
          <p:nvPr/>
        </p:nvSpPr>
        <p:spPr>
          <a:xfrm>
            <a:off x="0" y="0"/>
            <a:ext cx="60959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0DB62CA8-5C54-3E4E-B892-DB498150E0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92" y="146341"/>
            <a:ext cx="400414" cy="400414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F3D2FA85-487D-7AF9-2B8F-A302ACD76D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08217" y="73926"/>
            <a:ext cx="679191" cy="69462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49297082-A383-7612-2889-CE1A264E97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1585" y="186861"/>
            <a:ext cx="1866019" cy="468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40B3466-11CF-4C5C-AACA-B1997C564501}"/>
              </a:ext>
            </a:extLst>
          </p:cNvPr>
          <p:cNvSpPr txBox="1"/>
          <p:nvPr/>
        </p:nvSpPr>
        <p:spPr>
          <a:xfrm>
            <a:off x="1287373" y="888626"/>
            <a:ext cx="9617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 Nova" panose="020B0504020202020204" pitchFamily="34" charset="0"/>
              </a:rPr>
              <a:t>EMERGING TRANSPORTATION POLICY: STATE</a:t>
            </a:r>
          </a:p>
        </p:txBody>
      </p:sp>
      <p:pic>
        <p:nvPicPr>
          <p:cNvPr id="13" name="Picture 12" descr="Graphical user interface, application, timeline&#10;&#10;Description automatically generated">
            <a:extLst>
              <a:ext uri="{FF2B5EF4-FFF2-40B4-BE49-F238E27FC236}">
                <a16:creationId xmlns:a16="http://schemas.microsoft.com/office/drawing/2014/main" id="{9EE4C2B5-599B-CCA2-798A-78F5BD588E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15020" y="1291772"/>
            <a:ext cx="9168383" cy="515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595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F708A62-2E7D-094D-BC3C-C5CBE5047541}"/>
              </a:ext>
            </a:extLst>
          </p:cNvPr>
          <p:cNvSpPr/>
          <p:nvPr/>
        </p:nvSpPr>
        <p:spPr>
          <a:xfrm>
            <a:off x="0" y="0"/>
            <a:ext cx="60959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0DB62CA8-5C54-3E4E-B892-DB498150E0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92" y="146341"/>
            <a:ext cx="400414" cy="4004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38D5418-1DFF-7C41-AF72-EB9EF1D8C923}"/>
              </a:ext>
            </a:extLst>
          </p:cNvPr>
          <p:cNvSpPr txBox="1"/>
          <p:nvPr/>
        </p:nvSpPr>
        <p:spPr>
          <a:xfrm>
            <a:off x="972748" y="768553"/>
            <a:ext cx="11219252" cy="5889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3200" b="1" dirty="0">
                <a:latin typeface="Arial Nova" panose="020B0504020202020204" pitchFamily="34" charset="0"/>
              </a:rPr>
              <a:t>SCENIC SR 68 SAFETY &amp; TRAFFIC FLOW PROJECT</a:t>
            </a:r>
            <a:endParaRPr lang="en-US" sz="3200" dirty="0">
              <a:latin typeface="Arial Nova" panose="020B0504020202020204" pitchFamily="34" charset="0"/>
            </a:endParaRPr>
          </a:p>
          <a:p>
            <a:pPr>
              <a:lnSpc>
                <a:spcPct val="114000"/>
              </a:lnSpc>
            </a:pPr>
            <a:endParaRPr lang="en-US" b="1" dirty="0">
              <a:latin typeface="Arial Nova" panose="020B05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2400" b="1" dirty="0">
                <a:latin typeface="Arial Nova" panose="020B0504020202020204" pitchFamily="34" charset="0"/>
              </a:rPr>
              <a:t>STATUS: </a:t>
            </a:r>
            <a:r>
              <a:rPr lang="en-US" sz="2400" dirty="0">
                <a:latin typeface="Arial Nova" panose="020B0504020202020204" pitchFamily="34" charset="0"/>
              </a:rPr>
              <a:t>Environmental Phase</a:t>
            </a:r>
          </a:p>
          <a:p>
            <a:pPr>
              <a:lnSpc>
                <a:spcPct val="114000"/>
              </a:lnSpc>
            </a:pPr>
            <a:endParaRPr lang="en-US" sz="2400" b="1" dirty="0">
              <a:latin typeface="Arial Nova" panose="020B05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2400" b="1" dirty="0">
                <a:latin typeface="Arial Nova" panose="020B0504020202020204" pitchFamily="34" charset="0"/>
              </a:rPr>
              <a:t>OPPORTUNITIES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Arial Nova" panose="020B0504020202020204" pitchFamily="34" charset="0"/>
                <a:ea typeface="Arial" panose="020B0604020202020204" pitchFamily="34" charset="0"/>
              </a:rPr>
              <a:t>Design intersections that improves safety and traffic flow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Arial Nova" panose="020B0504020202020204" pitchFamily="34" charset="0"/>
                <a:ea typeface="Arial" panose="020B0604020202020204" pitchFamily="34" charset="0"/>
              </a:rPr>
              <a:t>Create safe passage(s) for wildlife species 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Arial Nova" panose="020B0504020202020204" pitchFamily="34" charset="0"/>
                <a:ea typeface="Arial" panose="020B0604020202020204" pitchFamily="34" charset="0"/>
              </a:rPr>
              <a:t>Complete Environmental Phase to position project to pursue SB 1 funding in 2024</a:t>
            </a:r>
            <a:endParaRPr lang="en-US" dirty="0">
              <a:latin typeface="Arial Nova" panose="020B0504020202020204" pitchFamily="34" charset="0"/>
            </a:endParaRP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 Nova" panose="020B0504020202020204" pitchFamily="34" charset="0"/>
              </a:rPr>
              <a:t> Facilitate community / stakeholder engagement throughout the process</a:t>
            </a:r>
          </a:p>
          <a:p>
            <a:pPr>
              <a:lnSpc>
                <a:spcPct val="114000"/>
              </a:lnSpc>
            </a:pPr>
            <a:endParaRPr lang="en-US" sz="2400" b="1" dirty="0">
              <a:latin typeface="Arial Nova" panose="020B05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2400" b="1" dirty="0">
                <a:latin typeface="Arial Nova" panose="020B0504020202020204" pitchFamily="34" charset="0"/>
              </a:rPr>
              <a:t>CHALLENGES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 Nova" panose="020B0504020202020204" pitchFamily="34" charset="0"/>
                <a:cs typeface="Arial" panose="020B0604020202020204" pitchFamily="34" charset="0"/>
              </a:rPr>
              <a:t>Constrained corridor with limited right-of-way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 Nova" panose="020B0504020202020204" pitchFamily="34" charset="0"/>
                <a:cs typeface="Arial" panose="020B0604020202020204" pitchFamily="34" charset="0"/>
              </a:rPr>
              <a:t>M</a:t>
            </a:r>
            <a:r>
              <a:rPr lang="en-US" sz="1800" u="none" strike="noStrike" dirty="0">
                <a:effectLst/>
                <a:latin typeface="Arial Nova" panose="020B05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inimize permanent impacts to wetlands, streams, and endangered species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 Nova" panose="020B05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Enhance</a:t>
            </a:r>
            <a:r>
              <a:rPr lang="en-US" sz="1800" u="none" strike="noStrike" dirty="0">
                <a:effectLst/>
                <a:latin typeface="Arial Nova" panose="020B05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public transit service and improve bicycle and pedestrian facilities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 Nova" panose="020B05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Phasing of improvements</a:t>
            </a:r>
            <a:endParaRPr lang="en-US" sz="1800" u="none" strike="noStrike" dirty="0">
              <a:effectLst/>
              <a:latin typeface="Arial Nova" panose="020B05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endParaRPr lang="en-US" b="1" dirty="0">
              <a:latin typeface="Arial Nova" panose="020B0504020202020204" pitchFamily="34" charset="0"/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34E5B1C0-BB99-9297-7B53-EAD1E7A40D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08217" y="73926"/>
            <a:ext cx="679191" cy="69462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402C2696-B43F-F6DE-23EF-F1653C7926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1585" y="186861"/>
            <a:ext cx="1866019" cy="468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6015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F708A62-2E7D-094D-BC3C-C5CBE5047541}"/>
              </a:ext>
            </a:extLst>
          </p:cNvPr>
          <p:cNvSpPr/>
          <p:nvPr/>
        </p:nvSpPr>
        <p:spPr>
          <a:xfrm>
            <a:off x="0" y="0"/>
            <a:ext cx="60959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0DB62CA8-5C54-3E4E-B892-DB498150E0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92" y="146341"/>
            <a:ext cx="400414" cy="4004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38D5418-1DFF-7C41-AF72-EB9EF1D8C923}"/>
              </a:ext>
            </a:extLst>
          </p:cNvPr>
          <p:cNvSpPr txBox="1"/>
          <p:nvPr/>
        </p:nvSpPr>
        <p:spPr>
          <a:xfrm>
            <a:off x="936127" y="768553"/>
            <a:ext cx="11151281" cy="5692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3200" b="1" dirty="0">
                <a:latin typeface="Arial Nova" panose="020B0504020202020204" pitchFamily="34" charset="0"/>
              </a:rPr>
              <a:t>US 101: SOUTH OF SALINAS</a:t>
            </a:r>
          </a:p>
          <a:p>
            <a:pPr>
              <a:lnSpc>
                <a:spcPct val="114000"/>
              </a:lnSpc>
            </a:pPr>
            <a:endParaRPr lang="en-US" sz="1800" b="1" dirty="0">
              <a:latin typeface="Arial Nova" panose="020B05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2400" b="1" dirty="0">
                <a:latin typeface="Arial Nova" panose="020B0504020202020204" pitchFamily="34" charset="0"/>
              </a:rPr>
              <a:t>STATUS: </a:t>
            </a:r>
            <a:r>
              <a:rPr lang="en-US" sz="2400" dirty="0">
                <a:latin typeface="Arial Nova" panose="020B0504020202020204" pitchFamily="34" charset="0"/>
              </a:rPr>
              <a:t>Environmental Phase</a:t>
            </a:r>
          </a:p>
          <a:p>
            <a:pPr>
              <a:lnSpc>
                <a:spcPct val="114000"/>
              </a:lnSpc>
            </a:pPr>
            <a:endParaRPr lang="en-US" dirty="0">
              <a:latin typeface="Arial Nova" panose="020B05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2400" b="1" dirty="0">
                <a:latin typeface="Arial Nova" panose="020B0504020202020204" pitchFamily="34" charset="0"/>
              </a:rPr>
              <a:t>OPPORTUNITIES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 Nova" panose="020B0504020202020204" pitchFamily="34" charset="0"/>
              </a:rPr>
              <a:t>Reduce fatalities and severe injuries of all users towards zero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 Nova" panose="020B0504020202020204" pitchFamily="34" charset="0"/>
              </a:rPr>
              <a:t>Define alternatives to meet the project’s purpose and need that align with current transportation policies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 Nova" panose="020B0504020202020204" pitchFamily="34" charset="0"/>
                <a:ea typeface="Arial" panose="020B0604020202020204" pitchFamily="34" charset="0"/>
              </a:rPr>
              <a:t>Develop alternatives to be designed, funded, and constructed as phases, as funding is obtained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 Nova" panose="020B0504020202020204" pitchFamily="34" charset="0"/>
              </a:rPr>
              <a:t> Facilitate community / stakeholder engagement throughout the process</a:t>
            </a:r>
          </a:p>
          <a:p>
            <a:pPr>
              <a:lnSpc>
                <a:spcPct val="114000"/>
              </a:lnSpc>
            </a:pPr>
            <a:endParaRPr lang="en-US" dirty="0">
              <a:latin typeface="Arial Nova" panose="020B05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2400" b="1" dirty="0">
                <a:latin typeface="Arial Nova" panose="020B0504020202020204" pitchFamily="34" charset="0"/>
              </a:rPr>
              <a:t>CHALLENGES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Arial Nova" panose="020B0504020202020204" pitchFamily="34" charset="0"/>
                <a:ea typeface="Arial" panose="020B0604020202020204" pitchFamily="34" charset="0"/>
              </a:rPr>
              <a:t>Complete Environmental Phase to position project to pursue SB 1 funding in 2024</a:t>
            </a:r>
            <a:endParaRPr lang="en-US" dirty="0">
              <a:latin typeface="Arial Nova" panose="020B05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dirty="0">
                <a:latin typeface="Arial Nova" panose="020B0504020202020204" pitchFamily="34" charset="0"/>
              </a:rPr>
              <a:t>Provide a safe and accessible at-grade roadway system that allows multiple modes including slow moving agricultural equipment, local commuters, freight trains, and complete street elements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u="none" strike="noStrike" dirty="0">
                <a:effectLst/>
                <a:latin typeface="Arial Nova" panose="020B05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Minimize impacts to existing Chualar businesses and avoid reducing production of agricultural land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dirty="0">
                <a:latin typeface="Arial Nova" panose="020B05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u="none" strike="noStrike" dirty="0">
                <a:effectLst/>
                <a:latin typeface="Arial Nova" panose="020B05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dentify improvements that can be implemented in the initial phases that enhance safety</a:t>
            </a: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34E5B1C0-BB99-9297-7B53-EAD1E7A40D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08217" y="73926"/>
            <a:ext cx="679191" cy="69462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402C2696-B43F-F6DE-23EF-F1653C7926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1585" y="186861"/>
            <a:ext cx="1866019" cy="468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0249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F708A62-2E7D-094D-BC3C-C5CBE5047541}"/>
              </a:ext>
            </a:extLst>
          </p:cNvPr>
          <p:cNvSpPr/>
          <p:nvPr/>
        </p:nvSpPr>
        <p:spPr>
          <a:xfrm>
            <a:off x="0" y="0"/>
            <a:ext cx="60959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0DB62CA8-5C54-3E4E-B892-DB498150E0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92" y="146341"/>
            <a:ext cx="400414" cy="4004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38D5418-1DFF-7C41-AF72-EB9EF1D8C923}"/>
              </a:ext>
            </a:extLst>
          </p:cNvPr>
          <p:cNvSpPr txBox="1"/>
          <p:nvPr/>
        </p:nvSpPr>
        <p:spPr>
          <a:xfrm>
            <a:off x="947057" y="895547"/>
            <a:ext cx="11244941" cy="5476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3200" b="1" dirty="0">
                <a:latin typeface="Arial Nova" panose="020B0504020202020204" pitchFamily="34" charset="0"/>
              </a:rPr>
              <a:t>SR 156 CORRIDOR</a:t>
            </a:r>
          </a:p>
          <a:p>
            <a:pPr>
              <a:lnSpc>
                <a:spcPct val="114000"/>
              </a:lnSpc>
            </a:pPr>
            <a:endParaRPr lang="en-US" sz="1800" b="1" dirty="0">
              <a:latin typeface="Arial Nova" panose="020B05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2400" b="1" dirty="0">
                <a:latin typeface="Arial Nova" panose="020B0504020202020204" pitchFamily="34" charset="0"/>
              </a:rPr>
              <a:t>STATUS: </a:t>
            </a:r>
            <a:r>
              <a:rPr lang="en-US" sz="2400" dirty="0">
                <a:latin typeface="Arial Nova" panose="020B0504020202020204" pitchFamily="34" charset="0"/>
              </a:rPr>
              <a:t>(SR 156 Castroville) Design complete</a:t>
            </a:r>
          </a:p>
          <a:p>
            <a:pPr>
              <a:lnSpc>
                <a:spcPct val="114000"/>
              </a:lnSpc>
            </a:pPr>
            <a:r>
              <a:rPr lang="en-US" sz="2400" dirty="0">
                <a:latin typeface="Arial Nova" panose="020B0504020202020204" pitchFamily="34" charset="0"/>
              </a:rPr>
              <a:t>			Right-of-Way &amp; Permitting underway</a:t>
            </a:r>
          </a:p>
          <a:p>
            <a:pPr>
              <a:lnSpc>
                <a:spcPct val="114000"/>
              </a:lnSpc>
            </a:pPr>
            <a:endParaRPr lang="en-US" dirty="0">
              <a:latin typeface="Arial Nova" panose="020B05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2400" b="1" dirty="0">
                <a:latin typeface="Arial Nova" panose="020B0504020202020204" pitchFamily="34" charset="0"/>
              </a:rPr>
              <a:t>OPPORTUNITIES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Arial Nova" panose="020B0504020202020204" pitchFamily="34" charset="0"/>
                <a:ea typeface="Arial" panose="020B0604020202020204" pitchFamily="34" charset="0"/>
              </a:rPr>
              <a:t>Reduce fatalities and severe injuries of all users towards zero in the Corridor 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Arial Nova" panose="020B0504020202020204" pitchFamily="34" charset="0"/>
                <a:ea typeface="Arial" panose="020B0604020202020204" pitchFamily="34" charset="0"/>
              </a:rPr>
              <a:t>Separate improvements at the US 101 / SR 156 as a US 101 interregional improvement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Arial Nova" panose="020B0504020202020204" pitchFamily="34" charset="0"/>
                <a:ea typeface="Arial" panose="020B0604020202020204" pitchFamily="34" charset="0"/>
              </a:rPr>
              <a:t>Phase US 101 / SR 156 interchange improvements with focus on safety and goods movement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Arial Nova" panose="020B0504020202020204" pitchFamily="34" charset="0"/>
              </a:rPr>
              <a:t>Improve traffic flow in an environmentally sensitive area</a:t>
            </a:r>
            <a:endParaRPr lang="en-US" sz="1800" dirty="0">
              <a:effectLst/>
              <a:latin typeface="Arial Nova" panose="020B05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endParaRPr lang="en-US" dirty="0">
              <a:latin typeface="Arial Nova" panose="020B05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2400" b="1" dirty="0">
                <a:latin typeface="Arial Nova" panose="020B0504020202020204" pitchFamily="34" charset="0"/>
              </a:rPr>
              <a:t>CHALLENGES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dirty="0">
                <a:latin typeface="Arial Nova" panose="020B0504020202020204" pitchFamily="34" charset="0"/>
              </a:rPr>
              <a:t>Obtain Coastal Development Permit (CDP) for Castroville Boulevard Interchange project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dirty="0">
                <a:latin typeface="Arial Nova" panose="020B0504020202020204" pitchFamily="34" charset="0"/>
              </a:rPr>
              <a:t>PG&amp;E utility relocation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dirty="0">
                <a:latin typeface="Arial Nova" panose="020B0504020202020204" pitchFamily="34" charset="0"/>
              </a:rPr>
              <a:t>Aligning proposed improvements with emerging transportation policies</a:t>
            </a: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34E5B1C0-BB99-9297-7B53-EAD1E7A40D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08217" y="73926"/>
            <a:ext cx="679191" cy="69462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402C2696-B43F-F6DE-23EF-F1653C7926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1585" y="186861"/>
            <a:ext cx="1866019" cy="468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6757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F708A62-2E7D-094D-BC3C-C5CBE5047541}"/>
              </a:ext>
            </a:extLst>
          </p:cNvPr>
          <p:cNvSpPr/>
          <p:nvPr/>
        </p:nvSpPr>
        <p:spPr>
          <a:xfrm>
            <a:off x="0" y="0"/>
            <a:ext cx="60959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0DB62CA8-5C54-3E4E-B892-DB498150E0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92" y="146341"/>
            <a:ext cx="400414" cy="4004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38D5418-1DFF-7C41-AF72-EB9EF1D8C923}"/>
              </a:ext>
            </a:extLst>
          </p:cNvPr>
          <p:cNvSpPr txBox="1"/>
          <p:nvPr/>
        </p:nvSpPr>
        <p:spPr>
          <a:xfrm>
            <a:off x="1260820" y="1013612"/>
            <a:ext cx="9567311" cy="5714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800" b="1" dirty="0">
                <a:latin typeface="Arial Nova" panose="020B0504020202020204" pitchFamily="34" charset="0"/>
              </a:rPr>
              <a:t>SUMMARY</a:t>
            </a:r>
          </a:p>
          <a:p>
            <a:pPr>
              <a:lnSpc>
                <a:spcPct val="114000"/>
              </a:lnSpc>
            </a:pPr>
            <a:endParaRPr lang="en-US" sz="2400" b="1" dirty="0">
              <a:latin typeface="Arial Nova" panose="020B05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b="1" dirty="0">
                <a:latin typeface="Arial Nova" panose="020B0504020202020204" pitchFamily="34" charset="0"/>
              </a:rPr>
              <a:t>During development of projects, focus on: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latin typeface="Arial Nova" panose="020B0504020202020204" pitchFamily="34" charset="0"/>
            </a:endParaRPr>
          </a:p>
          <a:p>
            <a:pPr marL="742950" lvl="1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 Nova" panose="020B0504020202020204" pitchFamily="34" charset="0"/>
              </a:rPr>
              <a:t>Opportunities to Leverage Measure X funding to obtain State and Federal funding</a:t>
            </a:r>
          </a:p>
          <a:p>
            <a:pPr marL="742950" lvl="1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latin typeface="Arial Nova" panose="020B0504020202020204" pitchFamily="34" charset="0"/>
            </a:endParaRPr>
          </a:p>
          <a:p>
            <a:pPr marL="742950" lvl="1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 Nova" panose="020B0504020202020204" pitchFamily="34" charset="0"/>
              </a:rPr>
              <a:t>Identifying opportunities to align with emerging transportation values and policies</a:t>
            </a:r>
          </a:p>
          <a:p>
            <a:pPr lvl="1">
              <a:lnSpc>
                <a:spcPct val="114000"/>
              </a:lnSpc>
            </a:pPr>
            <a:endParaRPr lang="en-US" dirty="0">
              <a:latin typeface="Arial Nova" panose="020B0504020202020204" pitchFamily="34" charset="0"/>
            </a:endParaRPr>
          </a:p>
          <a:p>
            <a:pPr marL="742950" lvl="1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 Nova" panose="020B0504020202020204" pitchFamily="34" charset="0"/>
              </a:rPr>
              <a:t>Exploring methods and opportunities to advance implementation</a:t>
            </a:r>
          </a:p>
          <a:p>
            <a:pPr marL="742950" lvl="1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latin typeface="Arial Nova" panose="020B0504020202020204" pitchFamily="34" charset="0"/>
            </a:endParaRPr>
          </a:p>
          <a:p>
            <a:pPr marL="742950" lvl="1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 Nova" panose="020B0504020202020204" pitchFamily="34" charset="0"/>
              </a:rPr>
              <a:t>On-going engagement with community and stakeholders throughout the process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latin typeface="Arial Nova" panose="020B0504020202020204" pitchFamily="34" charset="0"/>
            </a:endParaRPr>
          </a:p>
          <a:p>
            <a:pPr>
              <a:lnSpc>
                <a:spcPct val="114000"/>
              </a:lnSpc>
            </a:pPr>
            <a:endParaRPr lang="en-US" dirty="0">
              <a:latin typeface="Arial Nova" panose="020B0504020202020204" pitchFamily="34" charset="0"/>
            </a:endParaRP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US" dirty="0">
              <a:latin typeface="Arial Nova" panose="020B0504020202020204" pitchFamily="34" charset="0"/>
            </a:endParaRPr>
          </a:p>
          <a:p>
            <a:pPr>
              <a:lnSpc>
                <a:spcPct val="114000"/>
              </a:lnSpc>
            </a:pPr>
            <a:endParaRPr lang="en-US" b="1" dirty="0">
              <a:latin typeface="Arial Nova" panose="020B0504020202020204" pitchFamily="34" charset="0"/>
            </a:endParaRPr>
          </a:p>
          <a:p>
            <a:pPr>
              <a:lnSpc>
                <a:spcPct val="114000"/>
              </a:lnSpc>
            </a:pPr>
            <a:endParaRPr lang="en-US" dirty="0">
              <a:latin typeface="Arial Nova" panose="020B0504020202020204" pitchFamily="34" charset="0"/>
            </a:endParaRPr>
          </a:p>
          <a:p>
            <a:pPr>
              <a:lnSpc>
                <a:spcPct val="114000"/>
              </a:lnSpc>
            </a:pPr>
            <a:endParaRPr lang="en-US" dirty="0">
              <a:latin typeface="Arial Nova" panose="020B0504020202020204" pitchFamily="34" charset="0"/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E16C79E-C203-FDF0-9439-19310C86DA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08217" y="73926"/>
            <a:ext cx="679191" cy="69462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6698C804-A1A8-9781-32A3-8FE2FA307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1585" y="186861"/>
            <a:ext cx="1866019" cy="468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6620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30F78-FBC9-CB48-8294-6BDF40EDF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76454" y="2381055"/>
            <a:ext cx="4914157" cy="2387600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en-US" sz="4400" b="1" spc="300" dirty="0">
                <a:solidFill>
                  <a:schemeClr val="tx1"/>
                </a:solidFill>
                <a:latin typeface="Arial Nova" panose="020F0502020204030204" pitchFamily="34" charset="0"/>
              </a:rPr>
              <a:t>Q</a:t>
            </a:r>
            <a:r>
              <a:rPr lang="en-US" sz="2800" b="1" spc="300" dirty="0">
                <a:solidFill>
                  <a:schemeClr val="tx1"/>
                </a:solidFill>
                <a:latin typeface="Arial Nova" panose="020F0502020204030204" pitchFamily="34" charset="0"/>
              </a:rPr>
              <a:t>UESTIONS</a:t>
            </a:r>
            <a:br>
              <a:rPr lang="en-US" sz="2800" b="1" spc="300" dirty="0">
                <a:latin typeface="Arial Nova" panose="020F0502020204030204" pitchFamily="34" charset="0"/>
              </a:rPr>
            </a:br>
            <a:br>
              <a:rPr lang="en-US" sz="2800" b="1" spc="300" dirty="0">
                <a:latin typeface="Arial Nova" panose="020F0502020204030204" pitchFamily="34" charset="0"/>
              </a:rPr>
            </a:br>
            <a:br>
              <a:rPr lang="en-US" sz="2800" b="1" spc="300" dirty="0">
                <a:latin typeface="Arial Nova" panose="020F0502020204030204" pitchFamily="34" charset="0"/>
              </a:rPr>
            </a:br>
            <a:endParaRPr lang="en-US" sz="2800" b="1" spc="300" dirty="0">
              <a:latin typeface="Arial Nova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708A62-2E7D-094D-BC3C-C5CBE5047541}"/>
              </a:ext>
            </a:extLst>
          </p:cNvPr>
          <p:cNvSpPr/>
          <p:nvPr/>
        </p:nvSpPr>
        <p:spPr>
          <a:xfrm>
            <a:off x="0" y="0"/>
            <a:ext cx="2483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8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D7B6C50C-9703-C241-9CDC-D586B2CE20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012" y="4292953"/>
            <a:ext cx="1885976" cy="74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3EB0E2AF-AAAC-C7BD-9A83-25AC729E5A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08217" y="73926"/>
            <a:ext cx="679191" cy="694627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59BC01B4-08E9-770C-4AEB-269ED7258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1585" y="186861"/>
            <a:ext cx="1866019" cy="468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531825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89A18C41AAC3418EBFC4D13CA3E59E" ma:contentTypeVersion="17" ma:contentTypeDescription="Create a new document." ma:contentTypeScope="" ma:versionID="8076eaba1d71ec71e4ee2fed84b9017b">
  <xsd:schema xmlns:xsd="http://www.w3.org/2001/XMLSchema" xmlns:xs="http://www.w3.org/2001/XMLSchema" xmlns:p="http://schemas.microsoft.com/office/2006/metadata/properties" xmlns:ns2="dc22578f-816f-46db-a965-a1ef8daeb1c2" xmlns:ns3="faf2dff7-1506-4aa5-8991-bbb7af5dd8fc" targetNamespace="http://schemas.microsoft.com/office/2006/metadata/properties" ma:root="true" ma:fieldsID="e8f68ea18a4c701a9e76dd67f5fbc0f5" ns2:_="" ns3:_="">
    <xsd:import namespace="dc22578f-816f-46db-a965-a1ef8daeb1c2"/>
    <xsd:import namespace="faf2dff7-1506-4aa5-8991-bbb7af5dd8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_Flow_SignoffStatu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22578f-816f-46db-a965-a1ef8daeb1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0" nillable="true" ma:displayName="Sign-off status" ma:internalName="Sign_x002d_off_x0020_status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12b3e53e-12d5-4e58-a8f6-425b524cd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f2dff7-1506-4aa5-8991-bbb7af5dd8fc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cb4c813-3d77-496f-a794-c7be73d0bcde}" ma:internalName="TaxCatchAll" ma:showField="CatchAllData" ma:web="faf2dff7-1506-4aa5-8991-bbb7af5dd8f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c22578f-816f-46db-a965-a1ef8daeb1c2">
      <Terms xmlns="http://schemas.microsoft.com/office/infopath/2007/PartnerControls"/>
    </lcf76f155ced4ddcb4097134ff3c332f>
    <_Flow_SignoffStatus xmlns="dc22578f-816f-46db-a965-a1ef8daeb1c2" xsi:nil="true"/>
    <TaxCatchAll xmlns="faf2dff7-1506-4aa5-8991-bbb7af5dd8f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343885-B9AE-48FB-9672-4AD16BE461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22578f-816f-46db-a965-a1ef8daeb1c2"/>
    <ds:schemaRef ds:uri="faf2dff7-1506-4aa5-8991-bbb7af5dd8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E3B3E7-0D51-4966-AD56-17E704523CE4}">
  <ds:schemaRefs>
    <ds:schemaRef ds:uri="http://schemas.microsoft.com/office/2006/metadata/properties"/>
    <ds:schemaRef ds:uri="http://schemas.microsoft.com/office/infopath/2007/PartnerControls"/>
    <ds:schemaRef ds:uri="dc22578f-816f-46db-a965-a1ef8daeb1c2"/>
    <ds:schemaRef ds:uri="faf2dff7-1506-4aa5-8991-bbb7af5dd8fc"/>
  </ds:schemaRefs>
</ds:datastoreItem>
</file>

<file path=customXml/itemProps3.xml><?xml version="1.0" encoding="utf-8"?>
<ds:datastoreItem xmlns:ds="http://schemas.openxmlformats.org/officeDocument/2006/customXml" ds:itemID="{1B1377C9-3398-454C-BED4-19E58FA2DBD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{CC716E70-6EB6-7A42-9BD5-2F3234265EAF}tf10001071</Template>
  <TotalTime>8210</TotalTime>
  <Words>491</Words>
  <Application>Microsoft Office PowerPoint</Application>
  <PresentationFormat>Widescreen</PresentationFormat>
  <Paragraphs>99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Nova</vt:lpstr>
      <vt:lpstr>Calibri</vt:lpstr>
      <vt:lpstr>Gill Sans MT</vt:lpstr>
      <vt:lpstr>Impact</vt:lpstr>
      <vt:lpstr>Badge</vt:lpstr>
      <vt:lpstr>measure x priority projects  CORRIDOR ADVISOR update  26 October 2022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BAY AREA ROADWAY CONDITIONS THROUGH JUNE 2021  PM PEAK</dc:title>
  <dc:creator>Thomas Szelazek</dc:creator>
  <cp:lastModifiedBy>Doug Bilse</cp:lastModifiedBy>
  <cp:revision>233</cp:revision>
  <dcterms:created xsi:type="dcterms:W3CDTF">2021-09-03T19:00:38Z</dcterms:created>
  <dcterms:modified xsi:type="dcterms:W3CDTF">2022-10-28T03:52:03Z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0x0101009A89A18C41AAC3418EBFC4D13CA3E59E</vt:lpwstr>
  </property>
</Properties>
</file>